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35"/>
  </p:notesMasterIdLst>
  <p:sldIdLst>
    <p:sldId id="277" r:id="rId2"/>
    <p:sldId id="284" r:id="rId3"/>
    <p:sldId id="324" r:id="rId4"/>
    <p:sldId id="325" r:id="rId5"/>
    <p:sldId id="322" r:id="rId6"/>
    <p:sldId id="320" r:id="rId7"/>
    <p:sldId id="323" r:id="rId8"/>
    <p:sldId id="321" r:id="rId9"/>
    <p:sldId id="326" r:id="rId10"/>
    <p:sldId id="349" r:id="rId11"/>
    <p:sldId id="288" r:id="rId12"/>
    <p:sldId id="287" r:id="rId13"/>
    <p:sldId id="286" r:id="rId14"/>
    <p:sldId id="371" r:id="rId15"/>
    <p:sldId id="296" r:id="rId16"/>
    <p:sldId id="350" r:id="rId17"/>
    <p:sldId id="290" r:id="rId18"/>
    <p:sldId id="308" r:id="rId19"/>
    <p:sldId id="351" r:id="rId20"/>
    <p:sldId id="353" r:id="rId21"/>
    <p:sldId id="354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5" r:id="rId30"/>
    <p:sldId id="316" r:id="rId31"/>
    <p:sldId id="317" r:id="rId32"/>
    <p:sldId id="258" r:id="rId33"/>
    <p:sldId id="269" r:id="rId34"/>
  </p:sldIdLst>
  <p:sldSz cx="9144000" cy="6858000" type="screen4x3"/>
  <p:notesSz cx="6797675" cy="9872663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585" autoAdjust="0"/>
  </p:normalViewPr>
  <p:slideViewPr>
    <p:cSldViewPr snapToGrid="0" snapToObjects="1">
      <p:cViewPr>
        <p:scale>
          <a:sx n="80" d="100"/>
          <a:sy n="80" d="100"/>
        </p:scale>
        <p:origin x="-2430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24FFD-5777-4D1C-B6AC-7C7FBA2F0F76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239"/>
            <a:ext cx="5438775" cy="44429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6899"/>
            <a:ext cx="2946400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32B6A-3098-44D2-ABF8-6C3CA7D43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55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966D26-401A-40A6-BACF-AB20BF6B098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85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719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7100" y="739775"/>
            <a:ext cx="4943475" cy="37068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51D68-11C3-4B77-975F-7D6C182066C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6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7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74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80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32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5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7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9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36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5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95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892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02B5D-F4FB-AF43-B18E-50C48895B5E4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3B3DD-87C3-2F4C-9EFF-9ABC2975F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81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2" Type="http://schemas.openxmlformats.org/officeDocument/2006/relationships/tags" Target="../tags/tag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25.emf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6" name="Rectangle 10"/>
          <p:cNvSpPr>
            <a:spLocks noChangeArrowheads="1"/>
          </p:cNvSpPr>
          <p:nvPr/>
        </p:nvSpPr>
        <p:spPr bwMode="auto">
          <a:xfrm>
            <a:off x="186835" y="2348145"/>
            <a:ext cx="8877301" cy="204098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lIns="30311" tIns="15156" rIns="30311" bIns="15156" anchor="ctr"/>
          <a:lstStyle/>
          <a:p>
            <a:pPr algn="ctr">
              <a:lnSpc>
                <a:spcPct val="140000"/>
              </a:lnSpc>
              <a:defRPr/>
            </a:pPr>
            <a:r>
              <a:rPr lang="ru-RU" sz="3600" b="1" dirty="0" smtClean="0"/>
              <a:t>Реальные инновации</a:t>
            </a:r>
          </a:p>
          <a:p>
            <a:pPr algn="ctr">
              <a:lnSpc>
                <a:spcPct val="140000"/>
              </a:lnSpc>
              <a:defRPr/>
            </a:pPr>
            <a:r>
              <a:rPr lang="ru-RU" sz="3600" b="1" dirty="0" smtClean="0"/>
              <a:t>в диагностике автомобильных дорог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877411" y="6049957"/>
            <a:ext cx="4772025" cy="56197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lIns="30311" tIns="15156" rIns="30311" bIns="15156" anchor="ctr"/>
          <a:lstStyle/>
          <a:p>
            <a:pPr algn="ctr">
              <a:defRPr/>
            </a:pPr>
            <a:r>
              <a:rPr lang="ru-RU" b="1" dirty="0" smtClean="0"/>
              <a:t>г. Москва , 2015 г.</a:t>
            </a:r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7E4BD-2C5D-4E75-8A3E-56780D744E0F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0" y="2155645"/>
            <a:ext cx="8496943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97364"/>
            <a:ext cx="835292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165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55" name="Group 1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176661"/>
              </p:ext>
            </p:extLst>
          </p:nvPr>
        </p:nvGraphicFramePr>
        <p:xfrm>
          <a:off x="395288" y="1268413"/>
          <a:ext cx="8424862" cy="2105028"/>
        </p:xfrm>
        <a:graphic>
          <a:graphicData uri="http://schemas.openxmlformats.org/drawingml/2006/table">
            <a:tbl>
              <a:tblPr/>
              <a:tblGrid>
                <a:gridCol w="2027237"/>
                <a:gridCol w="2024063"/>
                <a:gridCol w="2401887"/>
                <a:gridCol w="1971675"/>
              </a:tblGrid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Статистическая характеристика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арифметическое значение 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Среднеквадратическое отклонение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Коэффициент вариации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обследования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                              В прямом и обратном направлениях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Май 2012 г. 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4,28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1,96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0,46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Октябрь 2012 г.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3,92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1,85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0,47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Июнь 2013 г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3,88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1,88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0,48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Сентябрь 2013 г.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,4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77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Апрель 2014 г.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3,50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1,83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0,52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754" name="Rectangle 178"/>
          <p:cNvSpPr>
            <a:spLocks noChangeArrowheads="1"/>
          </p:cNvSpPr>
          <p:nvPr/>
        </p:nvSpPr>
        <p:spPr bwMode="auto">
          <a:xfrm>
            <a:off x="1042988" y="763866"/>
            <a:ext cx="70479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dirty="0"/>
              <a:t>Параметры распределения показателя IRI</a:t>
            </a:r>
            <a:r>
              <a:rPr lang="ru-RU" altLang="ru-RU" baseline="-25000" dirty="0"/>
              <a:t>100</a:t>
            </a:r>
            <a:r>
              <a:rPr lang="ru-RU" altLang="ru-RU" dirty="0"/>
              <a:t> (по </a:t>
            </a:r>
            <a:r>
              <a:rPr lang="ru-RU" altLang="ru-RU" dirty="0" smtClean="0"/>
              <a:t>всей протяженности)</a:t>
            </a:r>
            <a:endParaRPr lang="ru-RU" altLang="ru-RU" dirty="0"/>
          </a:p>
        </p:txBody>
      </p:sp>
      <p:sp>
        <p:nvSpPr>
          <p:cNvPr id="24756" name="Rectangle 180"/>
          <p:cNvSpPr>
            <a:spLocks noChangeArrowheads="1"/>
          </p:cNvSpPr>
          <p:nvPr/>
        </p:nvSpPr>
        <p:spPr bwMode="auto">
          <a:xfrm>
            <a:off x="1263651" y="3440112"/>
            <a:ext cx="6816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dirty="0"/>
              <a:t>Параметры распределения глубины колеи (по всей протяженности)</a:t>
            </a:r>
          </a:p>
        </p:txBody>
      </p:sp>
      <p:graphicFrame>
        <p:nvGraphicFramePr>
          <p:cNvPr id="24931" name="Group 3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864824"/>
              </p:ext>
            </p:extLst>
          </p:nvPr>
        </p:nvGraphicFramePr>
        <p:xfrm>
          <a:off x="615951" y="3944937"/>
          <a:ext cx="8353425" cy="2287908"/>
        </p:xfrm>
        <a:graphic>
          <a:graphicData uri="http://schemas.openxmlformats.org/drawingml/2006/table">
            <a:tbl>
              <a:tblPr/>
              <a:tblGrid>
                <a:gridCol w="1687512"/>
                <a:gridCol w="1685925"/>
                <a:gridCol w="1998663"/>
                <a:gridCol w="2981325"/>
              </a:tblGrid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Статистическая характеристика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арифметическое значение 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Среднеквадратическое отклонение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Коэффициент вариации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обследования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                              В прямом и обратном направлениях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Май 2012 г. 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23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60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0,7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Октябрь 2012 г.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0,7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Июнь 2013 г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49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Сентябрь 2013 г.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22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,9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Апрель 2014 г.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5,50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4,15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5pPr>
                      <a:lvl6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6pPr>
                      <a:lvl7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7pPr>
                      <a:lvl8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8pPr>
                      <a:lvl9pPr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E7BC29"/>
                        </a:buClr>
                        <a:buFont typeface="Georgia" pitchFamily="18" charset="0"/>
                        <a:defRPr>
                          <a:solidFill>
                            <a:srgbClr val="E7BC29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0,76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337138" y="134353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Неоднородность показателей ровности </a:t>
            </a:r>
            <a:r>
              <a:rPr lang="ru-RU" b="1" dirty="0" err="1" smtClean="0">
                <a:solidFill>
                  <a:srgbClr val="6F3505"/>
                </a:solidFill>
              </a:rPr>
              <a:t>а.д</a:t>
            </a:r>
            <a:r>
              <a:rPr lang="ru-RU" b="1" dirty="0" smtClean="0">
                <a:solidFill>
                  <a:srgbClr val="6F3505"/>
                </a:solidFill>
              </a:rPr>
              <a:t>. М-6 «Каспий» по данным МАДИ</a:t>
            </a:r>
            <a:endParaRPr lang="ru-RU" b="1" dirty="0">
              <a:solidFill>
                <a:srgbClr val="6F3505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3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337138" y="134353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Оценка по показателю </a:t>
            </a:r>
            <a:r>
              <a:rPr lang="en-US" b="1" dirty="0" smtClean="0">
                <a:solidFill>
                  <a:srgbClr val="6F3505"/>
                </a:solidFill>
              </a:rPr>
              <a:t>IRI</a:t>
            </a:r>
            <a:r>
              <a:rPr lang="ru-RU" b="1" dirty="0" smtClean="0">
                <a:solidFill>
                  <a:srgbClr val="6F3505"/>
                </a:solidFill>
              </a:rPr>
              <a:t> автомобильных дорог Государственной компании</a:t>
            </a:r>
            <a:endParaRPr lang="ru-RU" b="1" dirty="0">
              <a:solidFill>
                <a:srgbClr val="6F3505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349434"/>
              </p:ext>
            </p:extLst>
          </p:nvPr>
        </p:nvGraphicFramePr>
        <p:xfrm>
          <a:off x="352924" y="862014"/>
          <a:ext cx="8421850" cy="53743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7373"/>
                <a:gridCol w="676851"/>
                <a:gridCol w="987073"/>
                <a:gridCol w="676851"/>
                <a:gridCol w="676851"/>
                <a:gridCol w="676851"/>
              </a:tblGrid>
              <a:tr h="37194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Наименование автомобильной дороги 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Единица измерения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Международный индекс ровности IRI м/км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Менее 1,2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1,2 - </a:t>
                      </a:r>
                      <a:r>
                        <a:rPr lang="ru-RU" sz="1000" u="none" strike="noStrike" dirty="0">
                          <a:effectLst/>
                        </a:rPr>
                        <a:t>1,9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</a:rPr>
                        <a:t>1,9 -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2,4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Свыше 2,4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528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284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u="none" strike="noStrike" dirty="0">
                          <a:effectLst/>
                        </a:rPr>
                        <a:t>Автомобильная дорога </a:t>
                      </a:r>
                      <a:r>
                        <a:rPr lang="ru-RU" sz="1200" b="1" u="none" strike="noStrike" dirty="0" smtClean="0">
                          <a:effectLst/>
                        </a:rPr>
                        <a:t>М-1 </a:t>
                      </a:r>
                      <a:r>
                        <a:rPr lang="ru-RU" sz="1200" b="1" u="none" strike="noStrike" dirty="0">
                          <a:effectLst/>
                        </a:rPr>
                        <a:t>"Беларусь" - от Москвы до границы с Республикой Беларусь (на Минск, Брест), включая Обход </a:t>
                      </a:r>
                      <a:r>
                        <a:rPr lang="ru-RU" sz="1200" b="1" u="none" strike="noStrike" dirty="0" err="1">
                          <a:effectLst/>
                        </a:rPr>
                        <a:t>г.Одинцово</a:t>
                      </a:r>
                      <a:r>
                        <a:rPr lang="ru-RU" sz="1200" b="1" u="none" strike="noStrike" dirty="0" smtClean="0">
                          <a:effectLst/>
                        </a:rPr>
                        <a:t>,</a:t>
                      </a:r>
                    </a:p>
                    <a:p>
                      <a:pPr algn="l" rtl="0" fontAlgn="t"/>
                      <a:r>
                        <a:rPr lang="ru-RU" sz="1200" u="none" strike="noStrike" dirty="0" smtClean="0">
                          <a:effectLst/>
                        </a:rPr>
                        <a:t>в </a:t>
                      </a:r>
                      <a:r>
                        <a:rPr lang="ru-RU" sz="1200" u="none" strike="noStrike" dirty="0">
                          <a:effectLst/>
                        </a:rPr>
                        <a:t>том числе: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85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290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94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0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>
                          <a:effectLst/>
                        </a:rPr>
                        <a:t>Объекты строительства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19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05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>
                          <a:effectLst/>
                        </a:rPr>
                        <a:t>Объекты реконструкции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443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>
                          <a:effectLst/>
                        </a:rPr>
                        <a:t>Объекты ремонта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60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443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>
                          <a:effectLst/>
                        </a:rPr>
                        <a:t>Эксплуатируемые участки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290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94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528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0,0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18,1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61,8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20,0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939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u="none" strike="noStrike" dirty="0">
                          <a:effectLst/>
                        </a:rPr>
                        <a:t>Автомобильная дорога </a:t>
                      </a:r>
                      <a:r>
                        <a:rPr lang="ru-RU" sz="1200" b="1" u="none" strike="noStrike" dirty="0" smtClean="0">
                          <a:effectLst/>
                        </a:rPr>
                        <a:t>М-4  </a:t>
                      </a:r>
                      <a:r>
                        <a:rPr lang="ru-RU" sz="1200" b="1" u="none" strike="noStrike" dirty="0">
                          <a:effectLst/>
                        </a:rPr>
                        <a:t>"Дон" от Москвы через Воронеж, Ростов-на-Дону, Краснодар до Новороссийска</a:t>
                      </a:r>
                      <a:r>
                        <a:rPr lang="ru-RU" sz="1200" b="1" u="none" strike="noStrike" dirty="0" smtClean="0">
                          <a:effectLst/>
                        </a:rPr>
                        <a:t>,</a:t>
                      </a:r>
                    </a:p>
                    <a:p>
                      <a:pPr algn="l" rtl="0" fontAlgn="t"/>
                      <a:r>
                        <a:rPr lang="ru-RU" sz="1200" u="none" strike="noStrike" dirty="0" smtClean="0">
                          <a:effectLst/>
                        </a:rPr>
                        <a:t>в </a:t>
                      </a:r>
                      <a:r>
                        <a:rPr lang="ru-RU" sz="1200" u="none" strike="noStrike" dirty="0">
                          <a:effectLst/>
                        </a:rPr>
                        <a:t>том числе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211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680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815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05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>
                          <a:effectLst/>
                        </a:rPr>
                        <a:t>Объекты строительства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443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>
                          <a:effectLst/>
                        </a:rPr>
                        <a:t>Объекты реконструкции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74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443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>
                          <a:effectLst/>
                        </a:rPr>
                        <a:t>Объекты капитального ремонта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967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>
                          <a:effectLst/>
                        </a:rPr>
                        <a:t>Объекты ремонта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117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877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>
                          <a:effectLst/>
                        </a:rPr>
                        <a:t>Эксплуатируемые участки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657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815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528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1,2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12,2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39,4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47,2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072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u="none" strike="noStrike" dirty="0">
                          <a:effectLst/>
                        </a:rPr>
                        <a:t>Автомобильная дорога </a:t>
                      </a:r>
                      <a:r>
                        <a:rPr lang="ru-RU" sz="1200" b="1" u="none" strike="noStrike" dirty="0" smtClean="0">
                          <a:effectLst/>
                        </a:rPr>
                        <a:t>М-3 </a:t>
                      </a:r>
                      <a:r>
                        <a:rPr lang="ru-RU" sz="1200" b="1" u="none" strike="noStrike" dirty="0">
                          <a:effectLst/>
                        </a:rPr>
                        <a:t>"Украина" от Москвы через Калугу, Брянск до границы с </a:t>
                      </a:r>
                      <a:r>
                        <a:rPr lang="ru-RU" sz="1200" b="1" u="none" strike="noStrike" dirty="0" smtClean="0">
                          <a:effectLst/>
                        </a:rPr>
                        <a:t>Украиной,</a:t>
                      </a:r>
                    </a:p>
                    <a:p>
                      <a:pPr algn="l" rtl="0" fontAlgn="t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том числе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68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316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443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>
                          <a:effectLst/>
                        </a:rPr>
                        <a:t>Объекты капитального ремонта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54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443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>
                          <a:effectLst/>
                        </a:rPr>
                        <a:t>Объекты ремонта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36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443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>
                          <a:effectLst/>
                        </a:rPr>
                        <a:t>Эксплуатируемые участки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34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316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528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0,0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15,0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15,4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69,6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1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364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1040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1225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915" marR="3915" marT="39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8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Оценка ТЭС </a:t>
            </a:r>
            <a:r>
              <a:rPr lang="ru-RU" b="1" dirty="0">
                <a:solidFill>
                  <a:srgbClr val="6F3505"/>
                </a:solidFill>
              </a:rPr>
              <a:t>автомобильных дорог Государственной компании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937"/>
              </p:ext>
            </p:extLst>
          </p:nvPr>
        </p:nvGraphicFramePr>
        <p:xfrm>
          <a:off x="323526" y="1052736"/>
          <a:ext cx="8352928" cy="5253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4955"/>
                <a:gridCol w="804937"/>
                <a:gridCol w="668506"/>
                <a:gridCol w="804937"/>
                <a:gridCol w="723080"/>
                <a:gridCol w="726490"/>
                <a:gridCol w="634401"/>
                <a:gridCol w="641221"/>
                <a:gridCol w="634401"/>
              </a:tblGrid>
              <a:tr h="1129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  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Единица измерения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2009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2010 - 2019 годы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том числе: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2010 г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2011 г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2012 г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2013 г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2014 г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6851">
                <a:tc gridSpan="9">
                  <a:txBody>
                    <a:bodyPr/>
                    <a:lstStyle/>
                    <a:p>
                      <a:pPr algn="ctr" fontAlgn="ctr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22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1. Протяженность автомобильных дорог общего пользования, переданных в доверительное управление ГК «Автодор», соответствующих нормативным требованиям к транспортно-эксплуатационным показателям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833,30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983,00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1 307,00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1 352,00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1 653,00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1810</a:t>
                      </a:r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,00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806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Автомобильная дорога федерального значения М-1 "Беларусь" - от Москвы до границы с Республикой Беларусь (на Минск, Брест)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168,80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194,00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200,00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199,00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236,00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245,00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740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Автомобильная дорога федерального значения М-4  "Дон" от Москвы через Воронеж, Ростов-на-Дону, Краснодар до Новороссийска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664,50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789,00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1 012,00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1 061,00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1 222,00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 </a:t>
                      </a:r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227,00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740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Автомобильная дорога федерального значения М-3 "Украина" от Москвы через Калугу, Брянск до границы с Украиной (на Киев)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95,00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92,00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138,00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142,00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370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Скоростная автомобильная дорога Москва - Санкт-Петербург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0,00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0,00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118,75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055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Автомобильная дорога для обеспечения комплекса развития Новороссийского транспортного узла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942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А-107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57,00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77,00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3977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2. Доля протяженности автомобильных дорог общего пользования федерального значения, переданных в доверительное управление ГК «Автодор», соответствующих нормативным требованиям к транспортно-эксплуатационным показателям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%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42,40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47,20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50,30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51,60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60,47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63,30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740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Автомобильная дорога федерального значения М-1 "Беларусь" - от Москвы до границы с Республикой Беларусь (на Минск, Брест)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37,60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43,10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44,40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44,20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50,38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51,50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229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Автомобильная дорога федерального значения М-4  "Дон" от Москвы через Воронеж, Ростов-на-Дону, Краснодар до Новороссийска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41,70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48,30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58,90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61,80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70,72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71,00</a:t>
                      </a:r>
                      <a:endParaRPr lang="ru-RU" sz="12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273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Автомобильная дорога федерального значения М-3 "Украина" от Москвы через Калугу, Брянск до границы с Украиной (на Киев)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22,10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20,30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30,40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31,30</a:t>
                      </a:r>
                      <a:endParaRPr lang="ru-RU" sz="12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370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Скоростная автомобильная дорога Москва - Санкт-Петербург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0,00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142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Автомобильная дорога для обеспечения комплекса развития Новороссийского транспортного узла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370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А-107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</a:rPr>
                        <a:t>68,59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92,80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Оценка ТЭС автомобильных дорог Государственной компании</a:t>
            </a: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8007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29258"/>
            <a:ext cx="6236185" cy="3507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27" y="2420888"/>
            <a:ext cx="6876256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337138" y="134353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Оценка продольной ровности автомобильных дорог Государственной компании</a:t>
            </a:r>
            <a:endParaRPr lang="ru-RU" b="1" dirty="0">
              <a:solidFill>
                <a:srgbClr val="6F3505"/>
              </a:solidFill>
            </a:endParaRPr>
          </a:p>
        </p:txBody>
      </p:sp>
      <p:pic>
        <p:nvPicPr>
          <p:cNvPr id="3" name="Picture 1" descr="C:\Documents and Settings\BagdasaryanIA\Рабочий стол\Новая папка\блок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2911475"/>
            <a:ext cx="2786063" cy="714375"/>
          </a:xfrm>
          <a:prstGeom prst="rect">
            <a:avLst/>
          </a:prstGeom>
          <a:ln w="190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1" descr="C:\Documents and Settings\BagdasaryanIA\Рабочий стол\Новая папка\блок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911475"/>
            <a:ext cx="2786063" cy="714375"/>
          </a:xfrm>
          <a:prstGeom prst="rect">
            <a:avLst/>
          </a:prstGeom>
          <a:ln w="190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3675" y="2897187"/>
            <a:ext cx="2663825" cy="728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>
                <a:latin typeface="+mn-lt"/>
              </a:rPr>
              <a:t>Определение продольной ровности покрытий дорог по международной методике </a:t>
            </a:r>
            <a:r>
              <a:rPr lang="en-US" sz="1200" dirty="0" smtClean="0">
                <a:latin typeface="+mn-lt"/>
              </a:rPr>
              <a:t>IRI</a:t>
            </a:r>
            <a:endParaRPr lang="ru-RU" sz="12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3123" t="23051" r="12514" b="11089"/>
          <a:stretch/>
        </p:blipFill>
        <p:spPr>
          <a:xfrm>
            <a:off x="336550" y="1196975"/>
            <a:ext cx="2449513" cy="143986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214688" y="2971800"/>
            <a:ext cx="2663825" cy="582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+mn-lt"/>
              </a:rPr>
              <a:t>Измерение глубины колеи и определение поперечного профиля автомобильных дорог</a:t>
            </a:r>
          </a:p>
        </p:txBody>
      </p:sp>
      <p:pic>
        <p:nvPicPr>
          <p:cNvPr id="9" name="Picture 1" descr="C:\Documents and Settings\BagdasaryanIA\Рабочий стол\Рисунок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8" y="763587"/>
            <a:ext cx="1500187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C:\Documents and Settings\BagdasaryanIA\Рабочий стол\Новая папка\блок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2901282"/>
            <a:ext cx="2786063" cy="571500"/>
          </a:xfrm>
          <a:prstGeom prst="rect">
            <a:avLst/>
          </a:prstGeom>
          <a:ln w="190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6231105" y="2964698"/>
            <a:ext cx="2516187" cy="425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>
                <a:latin typeface="+mn-lt"/>
              </a:rPr>
              <a:t>Оценка состояния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200" dirty="0">
                <a:latin typeface="+mn-lt"/>
              </a:rPr>
              <a:t>дорожной одежды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063" y="965200"/>
            <a:ext cx="2606675" cy="17287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21" name="AutoShape 106" descr="9k="/>
          <p:cNvSpPr>
            <a:spLocks noChangeAspect="1" noChangeArrowheads="1"/>
          </p:cNvSpPr>
          <p:nvPr/>
        </p:nvSpPr>
        <p:spPr bwMode="auto">
          <a:xfrm>
            <a:off x="4581894" y="5015262"/>
            <a:ext cx="273277" cy="2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+mn-lt"/>
            </a:endParaRPr>
          </a:p>
        </p:txBody>
      </p:sp>
      <p:pic>
        <p:nvPicPr>
          <p:cNvPr id="22" name="Picture 28" descr="\\Zhilinaom\входящие\Презентация\11_Картинки на третий слайд\0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 flipH="1" flipV="1">
            <a:off x="7225083" y="4900745"/>
            <a:ext cx="1604210" cy="114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23" name="Picture 30" descr="\\Zhilinaom\входящие\Презентация\11_Картинки на третий слайд\12_Отображение результатов на эл карте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4920" y="5043068"/>
            <a:ext cx="1551032" cy="11344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24" name="Picture 57" descr="1__карта с видео_готовая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99333" y="3731353"/>
            <a:ext cx="1774084" cy="112856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25" name="Picture 61" descr="сводная ведомость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97495" y="5147110"/>
            <a:ext cx="1689886" cy="1070951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26" name="Picture 64" descr="03_Ведомость протяженности и площади автомобильных дорог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34607" y="3471553"/>
            <a:ext cx="1605687" cy="1135947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27" name="Picture 66" descr="Эксперт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61407" y="3609022"/>
            <a:ext cx="1769653" cy="106356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33" name="Picture 1" descr="C:\Documents and Settings\BagdasaryanIA\Рабочий стол\Новая папка\блок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20" y="4263430"/>
            <a:ext cx="4031206" cy="1496280"/>
          </a:xfrm>
          <a:prstGeom prst="rect">
            <a:avLst/>
          </a:prstGeom>
          <a:ln w="190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164243" y="4295633"/>
            <a:ext cx="3966159" cy="145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rgbClr val="C00000"/>
                </a:solidFill>
                <a:latin typeface="Calibri" pitchFamily="34" charset="0"/>
              </a:rPr>
              <a:t>Т</a:t>
            </a:r>
            <a:r>
              <a:rPr lang="ru-RU" sz="1200" b="1" dirty="0">
                <a:latin typeface="Calibri" pitchFamily="34" charset="0"/>
              </a:rPr>
              <a:t>итул-</a:t>
            </a:r>
            <a:r>
              <a:rPr lang="ru-RU" sz="1200" b="1" dirty="0">
                <a:solidFill>
                  <a:srgbClr val="C00000"/>
                </a:solidFill>
                <a:latin typeface="Calibri" pitchFamily="34" charset="0"/>
              </a:rPr>
              <a:t>2005</a:t>
            </a:r>
            <a:r>
              <a:rPr lang="ru-RU" sz="1200" b="1" dirty="0">
                <a:latin typeface="Calibri" pitchFamily="34" charset="0"/>
              </a:rPr>
              <a:t> «</a:t>
            </a:r>
            <a:r>
              <a:rPr lang="ru-RU" sz="1200" b="1" dirty="0">
                <a:solidFill>
                  <a:srgbClr val="C00000"/>
                </a:solidFill>
                <a:latin typeface="Calibri" pitchFamily="34" charset="0"/>
              </a:rPr>
              <a:t>Э</a:t>
            </a:r>
            <a:r>
              <a:rPr lang="ru-RU" sz="1200" b="1" dirty="0">
                <a:latin typeface="Calibri" pitchFamily="34" charset="0"/>
              </a:rPr>
              <a:t>ксперт» </a:t>
            </a:r>
            <a:r>
              <a:rPr lang="ru-RU" sz="1200" dirty="0" smtClean="0">
                <a:latin typeface="Calibri" pitchFamily="34" charset="0"/>
              </a:rPr>
              <a:t>и </a:t>
            </a:r>
            <a:r>
              <a:rPr lang="ru-RU" sz="1200" b="1" dirty="0" smtClean="0">
                <a:latin typeface="Calibri" pitchFamily="34" charset="0"/>
              </a:rPr>
              <a:t>База данных ГИС Государственной компании</a:t>
            </a:r>
            <a:r>
              <a:rPr lang="ru-RU" sz="1200" dirty="0" smtClean="0">
                <a:latin typeface="Calibri" pitchFamily="34" charset="0"/>
              </a:rPr>
              <a:t> - многоуровневый </a:t>
            </a:r>
            <a:r>
              <a:rPr lang="ru-RU" sz="1200" dirty="0">
                <a:latin typeface="Calibri" pitchFamily="34" charset="0"/>
              </a:rPr>
              <a:t>поиск информации по сети автомобильных дорог, отображение участков и объектов дороги на электронной </a:t>
            </a:r>
            <a:r>
              <a:rPr lang="ru-RU" sz="1200" dirty="0" smtClean="0">
                <a:latin typeface="Calibri" pitchFamily="34" charset="0"/>
              </a:rPr>
              <a:t>карте</a:t>
            </a:r>
            <a:endParaRPr lang="ru-RU" sz="1200" dirty="0">
              <a:latin typeface="Calibri" pitchFamily="34" charset="0"/>
              <a:cs typeface="Arial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8424" y="6381328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Прямая со стрелкой 157"/>
          <p:cNvCxnSpPr>
            <a:stCxn id="199" idx="2"/>
          </p:cNvCxnSpPr>
          <p:nvPr/>
        </p:nvCxnSpPr>
        <p:spPr>
          <a:xfrm rot="16200000" flipH="1">
            <a:off x="341206" y="3573531"/>
            <a:ext cx="3127659" cy="21265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/>
          <p:cNvCxnSpPr/>
          <p:nvPr/>
        </p:nvCxnSpPr>
        <p:spPr>
          <a:xfrm flipH="1">
            <a:off x="3907238" y="1761828"/>
            <a:ext cx="2" cy="420607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>
            <a:off x="2945288" y="1606592"/>
            <a:ext cx="0" cy="152930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7" name="Rectangle 119"/>
          <p:cNvSpPr>
            <a:spLocks noChangeArrowheads="1"/>
          </p:cNvSpPr>
          <p:nvPr/>
        </p:nvSpPr>
        <p:spPr bwMode="auto">
          <a:xfrm>
            <a:off x="1285852" y="5173323"/>
            <a:ext cx="1357322" cy="47025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Мероприятия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 содержанию а/д</a:t>
            </a:r>
          </a:p>
        </p:txBody>
      </p:sp>
      <p:sp>
        <p:nvSpPr>
          <p:cNvPr id="2183" name="Rectangle 135"/>
          <p:cNvSpPr>
            <a:spLocks noChangeArrowheads="1"/>
          </p:cNvSpPr>
          <p:nvPr/>
        </p:nvSpPr>
        <p:spPr bwMode="auto">
          <a:xfrm>
            <a:off x="3500430" y="3046205"/>
            <a:ext cx="2857520" cy="18954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Анализ</a:t>
            </a:r>
            <a:endParaRPr lang="ru-RU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68" name="Rectangle 120"/>
          <p:cNvSpPr>
            <a:spLocks noChangeArrowheads="1"/>
          </p:cNvSpPr>
          <p:nvPr/>
        </p:nvSpPr>
        <p:spPr bwMode="auto">
          <a:xfrm>
            <a:off x="5429256" y="4548464"/>
            <a:ext cx="2357454" cy="42766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Детальная оценка состояния элементов дорожной конструкции</a:t>
            </a:r>
            <a:endParaRPr lang="ru-RU" sz="1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77" name="Rectangle 129"/>
          <p:cNvSpPr>
            <a:spLocks noChangeArrowheads="1"/>
          </p:cNvSpPr>
          <p:nvPr/>
        </p:nvSpPr>
        <p:spPr bwMode="auto">
          <a:xfrm>
            <a:off x="3500430" y="3249425"/>
            <a:ext cx="1500198" cy="434950"/>
          </a:xfrm>
          <a:prstGeom prst="rect">
            <a:avLst/>
          </a:prstGeom>
          <a:solidFill>
            <a:schemeClr val="bg1">
              <a:alpha val="60000"/>
            </a:schemeClr>
          </a:solidFill>
          <a:ln w="63500" cmpd="thickThin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Результатов визуальной оценки состояния дорожного покрытия</a:t>
            </a:r>
            <a:endParaRPr lang="ru-RU" sz="1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4468873" y="5214950"/>
            <a:ext cx="1000132" cy="41909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Ремонт покрытия</a:t>
            </a:r>
          </a:p>
        </p:txBody>
      </p:sp>
      <p:sp>
        <p:nvSpPr>
          <p:cNvPr id="191" name="Rectangle 117"/>
          <p:cNvSpPr>
            <a:spLocks noChangeArrowheads="1"/>
          </p:cNvSpPr>
          <p:nvPr/>
        </p:nvSpPr>
        <p:spPr bwMode="auto">
          <a:xfrm>
            <a:off x="7325516" y="5245456"/>
            <a:ext cx="1532764" cy="43621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Решение по срокам и объемам капитального ремонта</a:t>
            </a:r>
          </a:p>
        </p:txBody>
      </p:sp>
      <p:sp>
        <p:nvSpPr>
          <p:cNvPr id="192" name="Text Box 141"/>
          <p:cNvSpPr txBox="1">
            <a:spLocks noChangeArrowheads="1"/>
          </p:cNvSpPr>
          <p:nvPr/>
        </p:nvSpPr>
        <p:spPr bwMode="auto">
          <a:xfrm>
            <a:off x="5643570" y="5224479"/>
            <a:ext cx="1389027" cy="465479"/>
          </a:xfrm>
          <a:prstGeom prst="rect">
            <a:avLst/>
          </a:prstGeom>
          <a:solidFill>
            <a:srgbClr val="FFFFFF"/>
          </a:solidFill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900" dirty="0" smtClean="0">
                <a:latin typeface="Calibri" pitchFamily="34" charset="0"/>
                <a:cs typeface="Times New Roman" pitchFamily="18" charset="0"/>
              </a:rPr>
              <a:t>Выявление «ослабленных» элементов дорожной конструкции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Text Box 141"/>
          <p:cNvSpPr txBox="1">
            <a:spLocks noChangeArrowheads="1"/>
          </p:cNvSpPr>
          <p:nvPr/>
        </p:nvSpPr>
        <p:spPr bwMode="auto">
          <a:xfrm>
            <a:off x="3106238" y="5161132"/>
            <a:ext cx="1043958" cy="13967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50" dirty="0" smtClean="0">
                <a:latin typeface="Calibri" pitchFamily="34" charset="0"/>
                <a:cs typeface="Times New Roman" pitchFamily="18" charset="0"/>
              </a:rPr>
              <a:t>Значения ТЭП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Text Box 142"/>
          <p:cNvSpPr txBox="1">
            <a:spLocks noChangeArrowheads="1"/>
          </p:cNvSpPr>
          <p:nvPr/>
        </p:nvSpPr>
        <p:spPr bwMode="auto">
          <a:xfrm>
            <a:off x="3105549" y="5304357"/>
            <a:ext cx="602667" cy="19771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9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 пределах норм</a:t>
            </a:r>
            <a:endParaRPr lang="ru-RU" sz="9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6" name="Text Box 142"/>
          <p:cNvSpPr txBox="1">
            <a:spLocks noChangeArrowheads="1"/>
          </p:cNvSpPr>
          <p:nvPr/>
        </p:nvSpPr>
        <p:spPr bwMode="auto">
          <a:xfrm>
            <a:off x="3709478" y="5304357"/>
            <a:ext cx="441291" cy="19771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9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Ниже норм</a:t>
            </a:r>
            <a:endParaRPr lang="ru-RU" sz="9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9" name="Text Box 142"/>
          <p:cNvSpPr txBox="1">
            <a:spLocks noChangeArrowheads="1"/>
          </p:cNvSpPr>
          <p:nvPr/>
        </p:nvSpPr>
        <p:spPr bwMode="auto">
          <a:xfrm>
            <a:off x="1593069" y="1822616"/>
            <a:ext cx="602667" cy="19771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9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 пределах норм</a:t>
            </a:r>
            <a:endParaRPr lang="ru-RU" sz="9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0" name="Text Box 142"/>
          <p:cNvSpPr txBox="1">
            <a:spLocks noChangeArrowheads="1"/>
          </p:cNvSpPr>
          <p:nvPr/>
        </p:nvSpPr>
        <p:spPr bwMode="auto">
          <a:xfrm>
            <a:off x="3438990" y="1822616"/>
            <a:ext cx="834101" cy="19771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9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Ниже мин требований</a:t>
            </a:r>
            <a:endParaRPr lang="ru-RU" sz="9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4" name="Rectangle 112"/>
          <p:cNvSpPr>
            <a:spLocks noChangeArrowheads="1"/>
          </p:cNvSpPr>
          <p:nvPr/>
        </p:nvSpPr>
        <p:spPr bwMode="auto">
          <a:xfrm>
            <a:off x="3628968" y="2189496"/>
            <a:ext cx="2858921" cy="254961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000"/>
              </a:lnSpc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Оценка прочности дорожных конструкций</a:t>
            </a:r>
            <a:endParaRPr lang="ru-RU" sz="1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60" name="Rectangle 112"/>
          <p:cNvSpPr>
            <a:spLocks noChangeArrowheads="1"/>
          </p:cNvSpPr>
          <p:nvPr/>
        </p:nvSpPr>
        <p:spPr bwMode="auto">
          <a:xfrm>
            <a:off x="1718022" y="1302043"/>
            <a:ext cx="2530744" cy="317356"/>
          </a:xfrm>
          <a:prstGeom prst="rect">
            <a:avLst/>
          </a:prstGeom>
          <a:solidFill>
            <a:schemeClr val="bg1">
              <a:alpha val="60000"/>
            </a:schemeClr>
          </a:solidFill>
          <a:ln w="63500" cmpd="thickThin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000"/>
              </a:lnSpc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Ровность, состояние покрытия</a:t>
            </a:r>
            <a:endParaRPr lang="ru-RU" sz="1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2" name="Rectangle 112"/>
          <p:cNvSpPr>
            <a:spLocks noChangeArrowheads="1"/>
          </p:cNvSpPr>
          <p:nvPr/>
        </p:nvSpPr>
        <p:spPr bwMode="auto">
          <a:xfrm>
            <a:off x="1734002" y="854614"/>
            <a:ext cx="2539090" cy="28575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000"/>
              </a:lnSpc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Контроль значений ТЭП</a:t>
            </a:r>
          </a:p>
          <a:p>
            <a:pPr algn="ctr" fontAlgn="base">
              <a:lnSpc>
                <a:spcPts val="1000"/>
              </a:lnSpc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(ежегодно)</a:t>
            </a:r>
            <a:endParaRPr lang="ru-RU" sz="1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0" name="Rectangle 129"/>
          <p:cNvSpPr>
            <a:spLocks noChangeArrowheads="1"/>
          </p:cNvSpPr>
          <p:nvPr/>
        </p:nvSpPr>
        <p:spPr bwMode="auto">
          <a:xfrm>
            <a:off x="7104888" y="2046620"/>
            <a:ext cx="912198" cy="42862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Начиная с 6 года эксплуатации</a:t>
            </a:r>
            <a:endParaRPr lang="ru-RU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1" name="Rectangle 129"/>
          <p:cNvSpPr>
            <a:spLocks noChangeArrowheads="1"/>
          </p:cNvSpPr>
          <p:nvPr/>
        </p:nvSpPr>
        <p:spPr bwMode="auto">
          <a:xfrm>
            <a:off x="395536" y="864226"/>
            <a:ext cx="912198" cy="36671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Весенний период</a:t>
            </a:r>
            <a:endParaRPr lang="ru-RU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172" name="Прямая соединительная линия 171"/>
          <p:cNvCxnSpPr/>
          <p:nvPr/>
        </p:nvCxnSpPr>
        <p:spPr>
          <a:xfrm>
            <a:off x="1894402" y="1767317"/>
            <a:ext cx="2021181" cy="573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129"/>
          <p:cNvSpPr>
            <a:spLocks noChangeArrowheads="1"/>
          </p:cNvSpPr>
          <p:nvPr/>
        </p:nvSpPr>
        <p:spPr bwMode="auto">
          <a:xfrm>
            <a:off x="5006392" y="3245289"/>
            <a:ext cx="1351558" cy="43908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Результатов</a:t>
            </a:r>
            <a:endParaRPr lang="ru-RU" sz="1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оценки прочности дорожной конструкции</a:t>
            </a:r>
            <a:endParaRPr lang="ru-RU" sz="1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1" name="Rectangle 146"/>
          <p:cNvSpPr>
            <a:spLocks noChangeArrowheads="1"/>
          </p:cNvSpPr>
          <p:nvPr/>
        </p:nvSpPr>
        <p:spPr bwMode="auto">
          <a:xfrm>
            <a:off x="2287171" y="3899359"/>
            <a:ext cx="714887" cy="26467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14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8" name="Прямая со стрелкой 187"/>
          <p:cNvCxnSpPr/>
          <p:nvPr/>
        </p:nvCxnSpPr>
        <p:spPr>
          <a:xfrm>
            <a:off x="3208779" y="3412326"/>
            <a:ext cx="0" cy="327479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единительная линия 200"/>
          <p:cNvCxnSpPr/>
          <p:nvPr/>
        </p:nvCxnSpPr>
        <p:spPr>
          <a:xfrm>
            <a:off x="2571736" y="3753934"/>
            <a:ext cx="1214446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146"/>
          <p:cNvSpPr>
            <a:spLocks noChangeArrowheads="1"/>
          </p:cNvSpPr>
          <p:nvPr/>
        </p:nvSpPr>
        <p:spPr bwMode="auto">
          <a:xfrm>
            <a:off x="3484366" y="3911389"/>
            <a:ext cx="714887" cy="26046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9" name="Прямая со стрелкой 208"/>
          <p:cNvCxnSpPr/>
          <p:nvPr/>
        </p:nvCxnSpPr>
        <p:spPr>
          <a:xfrm rot="5400000">
            <a:off x="6536150" y="3582142"/>
            <a:ext cx="357188" cy="792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Rectangle 145"/>
          <p:cNvSpPr>
            <a:spLocks noChangeArrowheads="1"/>
          </p:cNvSpPr>
          <p:nvPr/>
        </p:nvSpPr>
        <p:spPr bwMode="auto">
          <a:xfrm>
            <a:off x="5489007" y="3911389"/>
            <a:ext cx="940381" cy="26046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-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4" name="Rectangle 145"/>
          <p:cNvSpPr>
            <a:spLocks noChangeArrowheads="1"/>
          </p:cNvSpPr>
          <p:nvPr/>
        </p:nvSpPr>
        <p:spPr bwMode="auto">
          <a:xfrm>
            <a:off x="6803920" y="3911389"/>
            <a:ext cx="982790" cy="26046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-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5" name="Rectangle 135"/>
          <p:cNvSpPr>
            <a:spLocks noChangeArrowheads="1"/>
          </p:cNvSpPr>
          <p:nvPr/>
        </p:nvSpPr>
        <p:spPr bwMode="auto">
          <a:xfrm>
            <a:off x="2857488" y="4832702"/>
            <a:ext cx="1428760" cy="227091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Анализ ТЭП</a:t>
            </a:r>
          </a:p>
        </p:txBody>
      </p:sp>
      <p:sp>
        <p:nvSpPr>
          <p:cNvPr id="314" name="Стрелка вправо 313"/>
          <p:cNvSpPr/>
          <p:nvPr/>
        </p:nvSpPr>
        <p:spPr>
          <a:xfrm>
            <a:off x="1368152" y="877054"/>
            <a:ext cx="251520" cy="235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5" name="Стрелка влево 314"/>
          <p:cNvSpPr/>
          <p:nvPr/>
        </p:nvSpPr>
        <p:spPr>
          <a:xfrm>
            <a:off x="6747698" y="2189496"/>
            <a:ext cx="288032" cy="2163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Rectangle 102"/>
          <p:cNvSpPr>
            <a:spLocks noChangeArrowheads="1"/>
          </p:cNvSpPr>
          <p:nvPr/>
        </p:nvSpPr>
        <p:spPr bwMode="auto">
          <a:xfrm>
            <a:off x="2926738" y="2581234"/>
            <a:ext cx="4145592" cy="27472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Расчет остаточного ресурса дорожной конструкции (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ƩN</a:t>
            </a:r>
            <a:r>
              <a:rPr kumimoji="0" lang="ru-RU" sz="12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ост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 rot="10800000">
            <a:off x="6357950" y="3402354"/>
            <a:ext cx="357190" cy="1588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5857884" y="3761132"/>
            <a:ext cx="1357322" cy="1588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5857884" y="3761132"/>
            <a:ext cx="2685" cy="132214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7215206" y="3761132"/>
            <a:ext cx="2685" cy="132214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3214678" y="3403942"/>
            <a:ext cx="285752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3786182" y="3749912"/>
            <a:ext cx="2685" cy="132214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2571736" y="3744302"/>
            <a:ext cx="2685" cy="132214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rot="5400000">
            <a:off x="7286644" y="4261198"/>
            <a:ext cx="142876" cy="1588"/>
          </a:xfrm>
          <a:prstGeom prst="line">
            <a:avLst/>
          </a:prstGeom>
          <a:ln w="254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rot="10800000">
            <a:off x="7000892" y="4332636"/>
            <a:ext cx="357190" cy="1588"/>
          </a:xfrm>
          <a:prstGeom prst="line">
            <a:avLst/>
          </a:prstGeom>
          <a:ln w="254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/>
          <p:cNvCxnSpPr/>
          <p:nvPr/>
        </p:nvCxnSpPr>
        <p:spPr>
          <a:xfrm rot="5400000">
            <a:off x="6904161" y="4422963"/>
            <a:ext cx="192668" cy="794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3786182" y="4336754"/>
            <a:ext cx="2500330" cy="1588"/>
          </a:xfrm>
          <a:prstGeom prst="line">
            <a:avLst/>
          </a:prstGeom>
          <a:ln w="254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>
            <a:off x="3786182" y="4206590"/>
            <a:ext cx="2685" cy="132214"/>
          </a:xfrm>
          <a:prstGeom prst="straightConnector1">
            <a:avLst/>
          </a:prstGeom>
          <a:ln w="254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/>
          <p:cNvCxnSpPr/>
          <p:nvPr/>
        </p:nvCxnSpPr>
        <p:spPr>
          <a:xfrm rot="5400000">
            <a:off x="6184965" y="4422963"/>
            <a:ext cx="203094" cy="1588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rot="5400000">
            <a:off x="2465373" y="4367561"/>
            <a:ext cx="357190" cy="1588"/>
          </a:xfrm>
          <a:prstGeom prst="line">
            <a:avLst/>
          </a:prstGeom>
          <a:ln w="254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rot="10800000">
            <a:off x="2643174" y="4530120"/>
            <a:ext cx="571504" cy="1588"/>
          </a:xfrm>
          <a:prstGeom prst="line">
            <a:avLst/>
          </a:prstGeom>
          <a:ln w="254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 rot="5400000">
            <a:off x="3072596" y="4660982"/>
            <a:ext cx="285752" cy="1588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rot="10800000">
            <a:off x="4429124" y="4046884"/>
            <a:ext cx="1033792" cy="1588"/>
          </a:xfrm>
          <a:prstGeom prst="line">
            <a:avLst/>
          </a:prstGeom>
          <a:ln w="254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 rot="5400000">
            <a:off x="4179885" y="4284903"/>
            <a:ext cx="500066" cy="1588"/>
          </a:xfrm>
          <a:prstGeom prst="line">
            <a:avLst/>
          </a:prstGeom>
          <a:ln w="254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 rot="10800000">
            <a:off x="3857620" y="4524510"/>
            <a:ext cx="571504" cy="1588"/>
          </a:xfrm>
          <a:prstGeom prst="line">
            <a:avLst/>
          </a:prstGeom>
          <a:ln w="254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/>
          <p:cNvCxnSpPr/>
          <p:nvPr/>
        </p:nvCxnSpPr>
        <p:spPr>
          <a:xfrm rot="5400000">
            <a:off x="3715538" y="4660982"/>
            <a:ext cx="285752" cy="1588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 стрелкой 163"/>
          <p:cNvCxnSpPr/>
          <p:nvPr/>
        </p:nvCxnSpPr>
        <p:spPr>
          <a:xfrm rot="5400000">
            <a:off x="6323025" y="5104381"/>
            <a:ext cx="214314" cy="1588"/>
          </a:xfrm>
          <a:prstGeom prst="straightConnector1">
            <a:avLst/>
          </a:prstGeom>
          <a:ln w="2540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 стрелкой 164"/>
          <p:cNvCxnSpPr/>
          <p:nvPr/>
        </p:nvCxnSpPr>
        <p:spPr>
          <a:xfrm rot="5400000">
            <a:off x="4858546" y="2952080"/>
            <a:ext cx="142876" cy="1588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 стрелкой 166"/>
          <p:cNvCxnSpPr/>
          <p:nvPr/>
        </p:nvCxnSpPr>
        <p:spPr>
          <a:xfrm rot="5400000">
            <a:off x="4867956" y="2507416"/>
            <a:ext cx="142876" cy="1588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 стрелкой 169"/>
          <p:cNvCxnSpPr/>
          <p:nvPr/>
        </p:nvCxnSpPr>
        <p:spPr>
          <a:xfrm rot="5400000">
            <a:off x="2929720" y="1203908"/>
            <a:ext cx="142876" cy="1588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Прямая соединительная линия 185"/>
          <p:cNvCxnSpPr>
            <a:stCxn id="192" idx="3"/>
            <a:endCxn id="191" idx="1"/>
          </p:cNvCxnSpPr>
          <p:nvPr/>
        </p:nvCxnSpPr>
        <p:spPr>
          <a:xfrm>
            <a:off x="7032597" y="5457219"/>
            <a:ext cx="292919" cy="6344"/>
          </a:xfrm>
          <a:prstGeom prst="line">
            <a:avLst/>
          </a:prstGeom>
          <a:ln w="2540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я соединительная линия 230"/>
          <p:cNvCxnSpPr/>
          <p:nvPr/>
        </p:nvCxnSpPr>
        <p:spPr>
          <a:xfrm rot="10800000">
            <a:off x="2656822" y="5324480"/>
            <a:ext cx="449100" cy="1588"/>
          </a:xfrm>
          <a:prstGeom prst="line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Прямая со стрелкой 232"/>
          <p:cNvCxnSpPr/>
          <p:nvPr/>
        </p:nvCxnSpPr>
        <p:spPr>
          <a:xfrm rot="5400000">
            <a:off x="3572662" y="5109372"/>
            <a:ext cx="142876" cy="158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Прямая соединительная линия 238"/>
          <p:cNvCxnSpPr/>
          <p:nvPr/>
        </p:nvCxnSpPr>
        <p:spPr>
          <a:xfrm rot="5400000">
            <a:off x="1858879" y="1788299"/>
            <a:ext cx="71438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2" name="Объект 241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Формула" r:id="rId5" imgW="114120" imgH="215640" progId="Equation.3">
                  <p:embed/>
                </p:oleObj>
              </mc:Choice>
              <mc:Fallback>
                <p:oleObj name="Формула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3" name="Рисунок 242" descr="Безымянный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50598" y="3945949"/>
            <a:ext cx="614359" cy="183783"/>
          </a:xfrm>
          <a:prstGeom prst="rect">
            <a:avLst/>
          </a:prstGeom>
        </p:spPr>
      </p:pic>
      <p:pic>
        <p:nvPicPr>
          <p:cNvPr id="244" name="Рисунок 243" descr="123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868" y="3970010"/>
            <a:ext cx="571503" cy="155865"/>
          </a:xfrm>
          <a:prstGeom prst="rect">
            <a:avLst/>
          </a:prstGeom>
        </p:spPr>
      </p:pic>
      <p:pic>
        <p:nvPicPr>
          <p:cNvPr id="245" name="Рисунок 244" descr="434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72132" y="3959560"/>
            <a:ext cx="778791" cy="172124"/>
          </a:xfrm>
          <a:prstGeom prst="rect">
            <a:avLst/>
          </a:prstGeom>
        </p:spPr>
      </p:pic>
      <p:pic>
        <p:nvPicPr>
          <p:cNvPr id="246" name="Рисунок 245" descr="выаи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9454" y="3952736"/>
            <a:ext cx="747708" cy="172756"/>
          </a:xfrm>
          <a:prstGeom prst="rect">
            <a:avLst/>
          </a:prstGeom>
        </p:spPr>
      </p:pic>
      <p:sp>
        <p:nvSpPr>
          <p:cNvPr id="247" name="TextBox 246"/>
          <p:cNvSpPr txBox="1"/>
          <p:nvPr/>
        </p:nvSpPr>
        <p:spPr>
          <a:xfrm>
            <a:off x="613587" y="5805264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aseline="-25000" dirty="0" smtClean="0"/>
              <a:t>*</a:t>
            </a:r>
            <a:r>
              <a:rPr lang="ru-RU" sz="1400" dirty="0" smtClean="0"/>
              <a:t>  Нормативные значения визуальной бальной оценки (</a:t>
            </a:r>
            <a:r>
              <a:rPr lang="ru-RU" sz="1400" dirty="0" err="1" smtClean="0"/>
              <a:t>Бнорм</a:t>
            </a:r>
            <a:r>
              <a:rPr lang="ru-RU" sz="1400" dirty="0" smtClean="0"/>
              <a:t>) и коэффициента прочности (</a:t>
            </a:r>
            <a:r>
              <a:rPr lang="ru-RU" sz="1400" dirty="0" err="1" smtClean="0"/>
              <a:t>Кнорм</a:t>
            </a:r>
            <a:r>
              <a:rPr lang="ru-RU" sz="1400" dirty="0" smtClean="0"/>
              <a:t>) принимаются в    зависимости от </a:t>
            </a:r>
            <a:r>
              <a:rPr lang="el-GR" sz="1400" i="1" dirty="0" smtClean="0"/>
              <a:t>Σ</a:t>
            </a:r>
            <a:r>
              <a:rPr lang="en-US" sz="1400" i="1" dirty="0" smtClean="0"/>
              <a:t>N</a:t>
            </a:r>
            <a:r>
              <a:rPr lang="ru-RU" sz="1400" i="1" dirty="0" smtClean="0"/>
              <a:t>ост.</a:t>
            </a:r>
            <a:r>
              <a:rPr lang="en-US" sz="1400" i="1" dirty="0" smtClean="0"/>
              <a:t> </a:t>
            </a:r>
            <a:endParaRPr lang="ru-RU" sz="1400" dirty="0"/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>
            <a:off x="4152426" y="5336185"/>
            <a:ext cx="285752" cy="158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Прямоугольник 7"/>
          <p:cNvSpPr>
            <a:spLocks noChangeArrowheads="1"/>
          </p:cNvSpPr>
          <p:nvPr/>
        </p:nvSpPr>
        <p:spPr bwMode="auto">
          <a:xfrm>
            <a:off x="433390" y="150395"/>
            <a:ext cx="5578475" cy="36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Стадия эксплуатации автомобильной дороги</a:t>
            </a:r>
            <a:endParaRPr lang="ru-RU" b="1" dirty="0">
              <a:solidFill>
                <a:srgbClr val="6F35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857232"/>
            <a:ext cx="8429684" cy="5467368"/>
          </a:xfrm>
        </p:spPr>
        <p:txBody>
          <a:bodyPr>
            <a:noAutofit/>
          </a:bodyPr>
          <a:lstStyle/>
          <a:p>
            <a:pPr>
              <a:buSzPct val="123000"/>
              <a:buFont typeface="Wingdings" pitchFamily="2" charset="2"/>
              <a:buChar char="§"/>
            </a:pPr>
            <a:r>
              <a:rPr lang="en-US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бор данных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о расчетном ресурсе и конструкциях дорожных одежд на стадии разработки проектной документации;</a:t>
            </a:r>
            <a:endParaRPr lang="en-US" sz="13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endParaRPr lang="ru-RU" sz="5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r>
              <a:rPr lang="ru-RU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Анализ параметров транспортного потока 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автоматизированных пунктов учета интенсивности движения;</a:t>
            </a:r>
            <a:endParaRPr lang="en-US" sz="13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endParaRPr lang="ru-RU" sz="5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r>
              <a:rPr lang="ru-RU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Расчет остаточного ресурса 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конструкции нежесткой дорожной одежды по нагрузками </a:t>
            </a:r>
          </a:p>
          <a:p>
            <a:pPr>
              <a:buSzPct val="123000"/>
              <a:buNone/>
            </a:pP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(СТО АВТОДОР 2.4 - 2013);</a:t>
            </a:r>
          </a:p>
          <a:p>
            <a:pPr>
              <a:buSzPct val="123000"/>
              <a:buFont typeface="Wingdings" pitchFamily="2" charset="2"/>
              <a:buChar char="§"/>
            </a:pPr>
            <a:endParaRPr lang="ru-RU" sz="5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r>
              <a:rPr lang="ru-RU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Регистрация дефектов покрытия 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расчетом бальной оценки состояния дорожной одежды;</a:t>
            </a:r>
            <a:endParaRPr lang="en-US" sz="13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endParaRPr lang="ru-RU" sz="5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r>
              <a:rPr lang="ru-RU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Оценка продольной ровности дорожного покрытия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en-US" sz="13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endParaRPr lang="ru-RU" sz="5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r>
              <a:rPr lang="ru-RU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Статистический анализ 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результатов натурных измерений прочности дорожной одежды;</a:t>
            </a:r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SzPct val="123000"/>
              <a:buFont typeface="Wingdings" pitchFamily="2" charset="2"/>
              <a:buChar char="§"/>
            </a:pPr>
            <a:endParaRPr lang="ru-RU" sz="5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r>
              <a:rPr lang="ru-RU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Оценка состояния слоев 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эксплуатируемых нежестких дорожных конструкций на основе анализа чаш прогибов  (СТО АВТОДОР 10.1-2013);</a:t>
            </a:r>
            <a:endParaRPr lang="en-US" sz="13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endParaRPr lang="ru-RU" sz="5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r>
              <a:rPr lang="ru-RU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Определение коэффициента прочности дорожной одежды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оценка остаточного ресурса по коэффициенту прочности</a:t>
            </a:r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SzPct val="123000"/>
              <a:buFont typeface="Wingdings" pitchFamily="2" charset="2"/>
              <a:buChar char="§"/>
            </a:pPr>
            <a:endParaRPr lang="ru-RU" sz="5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r>
              <a:rPr lang="ru-RU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Расчет остаточного ресурса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дорожной конструкции при проектных условиях эксплуатации с учетом ровности дорожного покрытия;</a:t>
            </a:r>
          </a:p>
          <a:p>
            <a:pPr>
              <a:buSzPct val="123000"/>
              <a:buFont typeface="Wingdings" pitchFamily="2" charset="2"/>
              <a:buChar char="§"/>
            </a:pPr>
            <a:endParaRPr lang="ru-RU" sz="5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r>
              <a:rPr lang="ru-RU" sz="13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Определение остаточного срока службы </a:t>
            </a:r>
            <a:r>
              <a:rPr lang="ru-RU" sz="1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дорожной конструкции с учетом изменения показателя продольной ровности покрытия IRI и ежегодного прироста интенсивности движения; </a:t>
            </a:r>
            <a:endParaRPr lang="en-US" sz="13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endParaRPr lang="ru-RU" sz="5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123000"/>
              <a:buFont typeface="Wingdings" pitchFamily="2" charset="2"/>
              <a:buChar char="§"/>
            </a:pPr>
            <a:r>
              <a:rPr lang="ru-RU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Обоснование стратегии выбора ремонтных работ и прогнозирование сроков проведения капитального ремонта или реконструкции. </a:t>
            </a:r>
            <a:endParaRPr lang="en-US" sz="1400" b="1" u="sng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433390" y="150395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Перечень работ, выполняемых по результатам диагностики</a:t>
            </a:r>
            <a:endParaRPr lang="ru-RU" b="1" dirty="0">
              <a:solidFill>
                <a:srgbClr val="6F3505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3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_s3084"/>
          <p:cNvSpPr>
            <a:spLocks noChangeArrowheads="1"/>
          </p:cNvSpPr>
          <p:nvPr/>
        </p:nvSpPr>
        <p:spPr bwMode="auto">
          <a:xfrm>
            <a:off x="558911" y="836713"/>
            <a:ext cx="8062424" cy="720080"/>
          </a:xfrm>
          <a:prstGeom prst="roundRect">
            <a:avLst>
              <a:gd name="adj" fmla="val 16667"/>
            </a:avLst>
          </a:prstGeom>
          <a:gradFill>
            <a:gsLst>
              <a:gs pos="10000">
                <a:schemeClr val="accent6">
                  <a:lumMod val="40000"/>
                  <a:lumOff val="60000"/>
                </a:schemeClr>
              </a:gs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292100"/>
            <a:bevelB w="139700"/>
          </a:sp3d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96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Лаборатория для проведения динамического мониторинга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96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участков автомобильных дорог</a:t>
            </a:r>
          </a:p>
          <a:p>
            <a:pPr marL="0" marR="0" lvl="0" indent="0" algn="just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6F3505"/>
                </a:solidFill>
                <a:latin typeface="+mj-lt"/>
                <a:ea typeface="Times New Roman"/>
              </a:rPr>
              <a:t>Передвижные лаборатории</a:t>
            </a:r>
            <a:endParaRPr lang="ru-RU" b="1" dirty="0">
              <a:solidFill>
                <a:srgbClr val="6F3505"/>
              </a:solidFill>
              <a:latin typeface="+mj-lt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060848"/>
            <a:ext cx="3937895" cy="2643206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060848"/>
            <a:ext cx="3929058" cy="2637274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</p:spPr>
      </p:pic>
      <p:sp>
        <p:nvSpPr>
          <p:cNvPr id="16" name="_s3085"/>
          <p:cNvSpPr>
            <a:spLocks noChangeArrowheads="1"/>
          </p:cNvSpPr>
          <p:nvPr/>
        </p:nvSpPr>
        <p:spPr bwMode="auto">
          <a:xfrm>
            <a:off x="2462214" y="1412776"/>
            <a:ext cx="4209731" cy="1033718"/>
          </a:xfrm>
          <a:prstGeom prst="roundRect">
            <a:avLst>
              <a:gd name="adj" fmla="val 9683"/>
            </a:avLst>
          </a:prstGeom>
          <a:gradFill>
            <a:gsLst>
              <a:gs pos="24000">
                <a:srgbClr val="DEE7F6"/>
              </a:gs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279400"/>
          </a:sp3d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Передвижная лаборатория </a:t>
            </a:r>
            <a:r>
              <a:rPr lang="en-US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FWD </a:t>
            </a:r>
            <a:r>
              <a:rPr lang="de-DE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Grontmij</a:t>
            </a:r>
            <a:r>
              <a:rPr lang="de-DE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Primax</a:t>
            </a:r>
            <a:endParaRPr lang="en-US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Оценка прочности, несущей способности дорожных конструкций и их элементов, контроль степени уплотнения, прогноз остаточной работоспособности дорожных конструкций.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9" name="Picture 5" descr="http://www.pavement-consultants.com/media/5374/Deflection_bass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580380"/>
            <a:ext cx="3972249" cy="1785176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</p:spPr>
      </p:pic>
      <p:sp>
        <p:nvSpPr>
          <p:cNvPr id="30" name="Прямоугольник 29"/>
          <p:cNvSpPr/>
          <p:nvPr/>
        </p:nvSpPr>
        <p:spPr>
          <a:xfrm>
            <a:off x="4743738" y="4734471"/>
            <a:ext cx="40825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/>
            <a:r>
              <a:rPr lang="ru-RU" sz="1600" b="1" kern="50" dirty="0" smtClean="0">
                <a:solidFill>
                  <a:srgbClr val="884106"/>
                </a:solidFill>
                <a:ea typeface="Times New Roman"/>
              </a:rPr>
              <a:t>Достоинства:</a:t>
            </a:r>
            <a:endParaRPr lang="ru-RU" sz="1400" b="1" kern="50" dirty="0">
              <a:solidFill>
                <a:srgbClr val="884106"/>
              </a:solidFill>
              <a:ea typeface="Times New Roman"/>
            </a:endParaRPr>
          </a:p>
          <a:p>
            <a:pPr marL="12700" indent="-12700">
              <a:buFont typeface="Arial" pitchFamily="34" charset="0"/>
              <a:buChar char="•"/>
            </a:pPr>
            <a:r>
              <a:rPr lang="ru-RU" sz="1400" b="1" kern="50" dirty="0" smtClean="0">
                <a:solidFill>
                  <a:srgbClr val="884106"/>
                </a:solidFill>
                <a:ea typeface="Times New Roman"/>
              </a:rPr>
              <a:t>Регистрация чаши </a:t>
            </a:r>
            <a:r>
              <a:rPr lang="ru-RU" sz="1400" b="1" kern="50" dirty="0">
                <a:solidFill>
                  <a:srgbClr val="884106"/>
                </a:solidFill>
                <a:ea typeface="Times New Roman"/>
              </a:rPr>
              <a:t>динамических прогибов на поверхности </a:t>
            </a:r>
            <a:r>
              <a:rPr lang="ru-RU" sz="1400" b="1" kern="50" dirty="0" smtClean="0">
                <a:solidFill>
                  <a:srgbClr val="884106"/>
                </a:solidFill>
                <a:ea typeface="Times New Roman"/>
              </a:rPr>
              <a:t>покрытия </a:t>
            </a:r>
            <a:r>
              <a:rPr lang="ru-RU" sz="1400" b="1" kern="50" dirty="0">
                <a:solidFill>
                  <a:srgbClr val="884106"/>
                </a:solidFill>
                <a:ea typeface="Times New Roman"/>
              </a:rPr>
              <a:t>без выхода оператора из машины</a:t>
            </a:r>
          </a:p>
          <a:p>
            <a:pPr marL="12700" indent="-12700">
              <a:buFont typeface="Arial" pitchFamily="34" charset="0"/>
              <a:buChar char="•"/>
            </a:pPr>
            <a:r>
              <a:rPr lang="ru-RU" sz="1400" b="1" kern="50" dirty="0" smtClean="0">
                <a:solidFill>
                  <a:srgbClr val="884106"/>
                </a:solidFill>
                <a:ea typeface="Times New Roman"/>
              </a:rPr>
              <a:t>Высокая </a:t>
            </a:r>
            <a:r>
              <a:rPr lang="ru-RU" sz="1400" b="1" kern="50" dirty="0">
                <a:solidFill>
                  <a:srgbClr val="884106"/>
                </a:solidFill>
                <a:ea typeface="Times New Roman"/>
              </a:rPr>
              <a:t>точность и достоверность регистрации </a:t>
            </a:r>
            <a:r>
              <a:rPr lang="ru-RU" sz="1400" b="1" kern="50" dirty="0" smtClean="0">
                <a:solidFill>
                  <a:srgbClr val="884106"/>
                </a:solidFill>
                <a:ea typeface="Times New Roman"/>
              </a:rPr>
              <a:t>вертикальных перемещений обеспечивается </a:t>
            </a:r>
            <a:r>
              <a:rPr lang="ru-RU" sz="1400" b="1" kern="50" dirty="0">
                <a:solidFill>
                  <a:srgbClr val="884106"/>
                </a:solidFill>
                <a:ea typeface="Times New Roman"/>
              </a:rPr>
              <a:t>применением датчиков-геофонов</a:t>
            </a:r>
          </a:p>
        </p:txBody>
      </p:sp>
    </p:spTree>
    <p:extLst>
      <p:ext uri="{BB962C8B-B14F-4D97-AF65-F5344CB8AC3E}">
        <p14:creationId xmlns:p14="http://schemas.microsoft.com/office/powerpoint/2010/main" val="345733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50" y="1085850"/>
            <a:ext cx="8531699" cy="522347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58" y="3108428"/>
            <a:ext cx="4613610" cy="308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966870"/>
            <a:ext cx="493395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5364" y="1644253"/>
            <a:ext cx="2687373" cy="209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_s3085"/>
          <p:cNvSpPr>
            <a:spLocks noChangeArrowheads="1"/>
          </p:cNvSpPr>
          <p:nvPr/>
        </p:nvSpPr>
        <p:spPr bwMode="auto">
          <a:xfrm>
            <a:off x="1360883" y="1505770"/>
            <a:ext cx="4209731" cy="1033718"/>
          </a:xfrm>
          <a:prstGeom prst="roundRect">
            <a:avLst>
              <a:gd name="adj" fmla="val 9683"/>
            </a:avLst>
          </a:prstGeom>
          <a:gradFill>
            <a:gsLst>
              <a:gs pos="24000">
                <a:srgbClr val="DEE7F6"/>
              </a:gs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279400"/>
          </a:sp3d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Передвижная лаборатория </a:t>
            </a:r>
            <a:r>
              <a:rPr 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ПКРС – 2 РДТ</a:t>
            </a:r>
            <a:endParaRPr lang="en-US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Оценка коэффициента сцепления колеса с покрытием</a:t>
            </a: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87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858198"/>
            <a:ext cx="8496944" cy="338554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Основные задачи проекта   </a:t>
            </a:r>
            <a:endParaRPr lang="ru-RU" sz="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251520" y="1988840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55576" y="1314450"/>
            <a:ext cx="7989865" cy="4850854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Модернизация существующей конструкции ПКРС и лаборатории (проект выполнен совместно с ОАО СНПЦ «</a:t>
            </a:r>
            <a:r>
              <a:rPr lang="ru-RU" sz="1600" b="1" i="1" u="sng" dirty="0" err="1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Росдортех</a:t>
            </a:r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») :   </a:t>
            </a: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Повышение стабильность  скорости движения при измерениях (до ± 2 км/час)</a:t>
            </a: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Оптимизация 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условий визуального контроля скорости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движения</a:t>
            </a: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Установка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системы динамического измерения  температуры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поверхностей дорожного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покрытия и измерительного колеса </a:t>
            </a: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Изменение  системы   увлажнении покрытий  согласно ГОСТ 33078 – 2014  </a:t>
            </a: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Увеличение  объема  запаса воды  ( до 750 л)</a:t>
            </a:r>
          </a:p>
          <a:p>
            <a:pPr marL="171450" indent="-17145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Модернизация системы блокировки измерительного колеса</a:t>
            </a: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u="sng" dirty="0" smtClean="0">
                <a:solidFill>
                  <a:srgbClr val="00B05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Внедрение современных технических решений  :</a:t>
            </a: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 Круглосуточный видео-контроль за работой прицепа ПКРС в процессе измерения</a:t>
            </a: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  Комплектация лаборатории  набором  инструмента  для оперативной проверки</a:t>
            </a: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показаний измерительного оборудования   </a:t>
            </a: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51520" y="4077072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1" name="Стрелка вправо 20"/>
          <p:cNvSpPr/>
          <p:nvPr/>
        </p:nvSpPr>
        <p:spPr>
          <a:xfrm>
            <a:off x="251520" y="2348880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251520" y="2780928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251520" y="3645024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>
            <a:off x="251520" y="3284984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5" name="Стрелка вправо 24"/>
          <p:cNvSpPr/>
          <p:nvPr/>
        </p:nvSpPr>
        <p:spPr>
          <a:xfrm>
            <a:off x="323528" y="4869160"/>
            <a:ext cx="431146" cy="396044"/>
          </a:xfrm>
          <a:prstGeom prst="rightArrow">
            <a:avLst/>
          </a:prstGeom>
          <a:solidFill>
            <a:schemeClr val="accent3">
              <a:lumMod val="75000"/>
              <a:alpha val="68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1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323528" y="5229200"/>
            <a:ext cx="431146" cy="396044"/>
          </a:xfrm>
          <a:prstGeom prst="rightArrow">
            <a:avLst/>
          </a:prstGeom>
          <a:solidFill>
            <a:schemeClr val="accent3">
              <a:lumMod val="75000"/>
              <a:alpha val="68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9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5207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Требования технического регламента Таможенного союза «Безопасность автомобильных дорог»</a:t>
            </a:r>
            <a:endParaRPr lang="ru-RU" b="1" dirty="0">
              <a:solidFill>
                <a:srgbClr val="6F3505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6247"/>
              </p:ext>
            </p:extLst>
          </p:nvPr>
        </p:nvGraphicFramePr>
        <p:xfrm>
          <a:off x="433389" y="980728"/>
          <a:ext cx="8278848" cy="4799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627"/>
                <a:gridCol w="1315121"/>
                <a:gridCol w="3178639"/>
                <a:gridCol w="763309"/>
                <a:gridCol w="1064660"/>
                <a:gridCol w="1748492"/>
              </a:tblGrid>
              <a:tr h="36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Номер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Наименование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Дата утв</a:t>
                      </a:r>
                      <a:r>
                        <a:rPr lang="ru-RU" sz="1000" dirty="0" smtClean="0">
                          <a:effectLst/>
                        </a:rPr>
                        <a:t>./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Ввода</a:t>
                      </a:r>
                      <a:r>
                        <a:rPr lang="ru-RU" sz="1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в действие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Разработчик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Примечание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/>
                </a:tc>
              </a:tr>
              <a:tr h="1078765">
                <a:tc>
                  <a:txBody>
                    <a:bodyPr/>
                    <a:lstStyle/>
                    <a:p>
                      <a:pPr marL="723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ГОСТ 32729-2014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«Дороги автомобильные общего пользования.  Методы измерения упругого прогиба нежестких дорожных одежд для определения прочности» (РГ5)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25.06.14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01.02.15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АНО «НИИ ТСК»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Принят (протокол № 45-2014 от 25.06.2014, приложение № 33)</a:t>
                      </a:r>
                      <a:br>
                        <a:rPr lang="ru-RU" sz="1200">
                          <a:effectLst/>
                        </a:rPr>
                      </a:b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</a:tr>
              <a:tr h="740553">
                <a:tc>
                  <a:txBody>
                    <a:bodyPr/>
                    <a:lstStyle/>
                    <a:p>
                      <a:pPr marL="723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ГОСТ 32825-2014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«Дороги автомобильные общего пользования. Дорожные покрытия. Методы измерения геометрических размеров повреждений» (РГ5)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25.06.14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01.07.15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ООО «ЦМИиС"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Принят (протокол № 45-2014 от 25.06.2014, приложение № 33)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</a:tr>
              <a:tr h="928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ГОСТ 33101-2014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«Дороги автомобильные общего пользования. Дорожные покрытия. Методы измерения ровности» (РГ5)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14.11.14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---</a:t>
                      </a:r>
                      <a:endParaRPr lang="ru-RU" sz="12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ФГОУ ВПО «МАДИ»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Принят по переписке (протокол № 72-П от 14 ноября 2014)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</a:tr>
              <a:tr h="740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ГОСТ 33078-2014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«Дороги автомобильные общего пользования.  Методы измерения сцепления колеса автомобиля с покрытием» (РГ5)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05.12.14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</a:rPr>
                        <a:t>---</a:t>
                      </a:r>
                      <a:endParaRPr lang="ru-RU" sz="12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АНО «НИИ ТСК»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Принят (протокол № 46-2014 от 5 декабря 2014 г.)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</a:tr>
              <a:tr h="552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ГОСТ  50597 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«Дороги автомобильные общего пользования.  Требования к эксплуатационному состоянию» (РГ5)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</a:rPr>
                        <a:t>---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ФГУП «РосдорНИИ»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Продлено голосование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7" marR="47227" marT="0" marB="0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96752"/>
            <a:ext cx="8496944" cy="338554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Способ  решения</a:t>
            </a:r>
            <a:endParaRPr lang="ru-RU" sz="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251520" y="1628800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1600" y="1628800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5229200"/>
            <a:ext cx="7920880" cy="1080120"/>
          </a:xfrm>
          <a:prstGeom prst="rect">
            <a:avLst/>
          </a:prstGeom>
          <a:solidFill>
            <a:schemeClr val="accent6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</a:rPr>
              <a:t>Установлена   штатная  система контроля скорости  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</a:rPr>
              <a:t>FORD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</a:rPr>
              <a:t>  ( круиз-контроль)  </a:t>
            </a: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</a:rPr>
              <a:t>Минимальная скорость  «подхвата» -  40 км/час </a:t>
            </a: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</a:rPr>
              <a:t>Точность  скорости движения - ± 2 км/час 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457250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8840"/>
            <a:ext cx="3020218" cy="268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>
            <a:stCxn id="1027" idx="1"/>
          </p:cNvCxnSpPr>
          <p:nvPr/>
        </p:nvCxnSpPr>
        <p:spPr>
          <a:xfrm flipH="1">
            <a:off x="2699792" y="3331346"/>
            <a:ext cx="2880320" cy="67371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2840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971600" y="1628800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196752"/>
            <a:ext cx="8496944" cy="338554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Результат решения   </a:t>
            </a:r>
            <a:endParaRPr lang="ru-RU" sz="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251520" y="1628800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5733256"/>
            <a:ext cx="6984776" cy="4320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Распределение значений скорости измерений коэффициента сцепления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 ( Диагностика автодорог  ФДА по ЮФО , сентябрь  2015 г.)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1772816"/>
            <a:ext cx="1584176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 33078 - 2014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9"/>
            <a:ext cx="5544615" cy="37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35718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28052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3568" y="1628800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251520" y="1916832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1196752"/>
            <a:ext cx="8496944" cy="338554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С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пособ  решения   </a:t>
            </a:r>
            <a:endParaRPr lang="ru-RU" sz="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844824"/>
            <a:ext cx="4680520" cy="309634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5013176"/>
            <a:ext cx="7200800" cy="1080120"/>
          </a:xfrm>
          <a:prstGeom prst="rect">
            <a:avLst/>
          </a:prstGeom>
          <a:solidFill>
            <a:schemeClr val="accent6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</a:rPr>
              <a:t>В зоне видимости водителя установлен дисплей  дополнительной  системы контроля скорости движения   ( от датчика пройденного пути </a:t>
            </a: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</a:rPr>
              <a:t>Измерительного комплекса лаборатории)   </a:t>
            </a: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294598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584" y="1628800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95536" y="1844824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1196752"/>
            <a:ext cx="8496944" cy="338554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Проблема   </a:t>
            </a:r>
            <a:endParaRPr lang="ru-RU" sz="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1844824"/>
            <a:ext cx="6984776" cy="4176464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В практике корректировка результатов  измерений коэффициента сцепления  дорожных покрытий   выполняется  только с учетом температуры  воздуха.  Однако статистически достоверная информация  о корреляциях с фактической температурой покрытий отсутствуют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. Контроль температуры измерительного колеса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не предусмотрен. 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      Выписка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из  ГОСТ 30413-96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algn="ctr"/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05064"/>
            <a:ext cx="544033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28653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584" y="1628800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95536" y="1844824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5157192"/>
            <a:ext cx="7200800" cy="792088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На ПКРС установлены  датчики дистанционного измерения температуры поверхности  измерительного колеса и дорожного покрытия до зоны увлажнения. Показатели выведены на экран ПК  комплекса.  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124744"/>
            <a:ext cx="8828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382100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64904"/>
            <a:ext cx="360466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732240" y="1700808"/>
            <a:ext cx="1994520" cy="208823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stCxn id="4" idx="3"/>
          </p:cNvCxnSpPr>
          <p:nvPr/>
        </p:nvCxnSpPr>
        <p:spPr>
          <a:xfrm flipH="1">
            <a:off x="6228184" y="3483226"/>
            <a:ext cx="796147" cy="37782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168698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584" y="1628800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95536" y="1844824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916832"/>
            <a:ext cx="7200800" cy="1368152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Действующая система увлажнения дорожных покрытий  прицепа  ПКРС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н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е  соответствует требованиям ГОСТ 33078 – 2014 в части технического обеспечения : 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 равномерности  распределения потока воды по полосе увлажнения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 степени увлажнения дорожного покрытия </a:t>
            </a:r>
          </a:p>
          <a:p>
            <a:pPr marL="342900" indent="-342900">
              <a:buAutoNum type="arabicPeriod"/>
            </a:pP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196752"/>
            <a:ext cx="8496944" cy="338554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Проблема   </a:t>
            </a:r>
            <a:endParaRPr lang="ru-RU" sz="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3312560"/>
            <a:ext cx="3672408" cy="277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3"/>
            <a:ext cx="3416349" cy="276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251605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584" y="1628800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95536" y="1844824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916832"/>
            <a:ext cx="7200800" cy="648072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Установлена насадка профилирования водного потока, технически обеспечивающая  соблюдение  требований ГОСТ 38077- 2014 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Установлен клапан управления водным потоком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124744"/>
            <a:ext cx="8828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34052" cy="276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2482974" cy="30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2978" y="3047862"/>
            <a:ext cx="2408036" cy="187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11033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584" y="1628800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95536" y="1844824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916832"/>
            <a:ext cx="7200800" cy="648072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Объем водяного бака  штатной лаборатории не превышает 250  л. , что обеспечивает выполнение не более 22-х  измерений (   протяженность  участка полосы  измерения  не превышает 7 км ) . 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1196752"/>
            <a:ext cx="8496944" cy="338554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Проблема   </a:t>
            </a:r>
            <a:endParaRPr lang="ru-RU" sz="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4024635" cy="286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334950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289003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584" y="1628800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95536" y="1844824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916832"/>
            <a:ext cx="7200800" cy="792088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1. На  базе лаборатории установлена система из двух баков , общим объемом  750 л, что обеспечивает выполнение не менее 80 измерений ( протяженность участка полосы измерений  не менее  27 км).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124744"/>
            <a:ext cx="8828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3849191" cy="26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80928"/>
            <a:ext cx="226218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80928"/>
            <a:ext cx="405047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12435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1700808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95536" y="1844824"/>
            <a:ext cx="431146" cy="3960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8" tIns="50295" rIns="100588" bIns="50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6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916832"/>
            <a:ext cx="7200800" cy="576064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Установлена оригинальная пневмогидравлическая  система торможения   с контролем блокировки измерительного колеса.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124744"/>
            <a:ext cx="8828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37" y="4005064"/>
            <a:ext cx="3687703" cy="221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780928"/>
            <a:ext cx="456275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</p:spTree>
    <p:extLst>
      <p:ext uri="{BB962C8B-B14F-4D97-AF65-F5344CB8AC3E}">
        <p14:creationId xmlns:p14="http://schemas.microsoft.com/office/powerpoint/2010/main" val="7718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Требования технического регламента Таможенного союза «Безопасность автомобильных дорог»</a:t>
            </a:r>
            <a:endParaRPr lang="ru-RU" b="1" dirty="0">
              <a:solidFill>
                <a:srgbClr val="6F3505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150865"/>
              </p:ext>
            </p:extLst>
          </p:nvPr>
        </p:nvGraphicFramePr>
        <p:xfrm>
          <a:off x="433390" y="1137450"/>
          <a:ext cx="8405809" cy="498143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14460"/>
                <a:gridCol w="3261838"/>
                <a:gridCol w="3729511"/>
              </a:tblGrid>
              <a:tr h="156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>
                          <a:effectLst/>
                        </a:rPr>
                        <a:t>Номер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8" marR="4038" marT="11305" marB="113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>
                          <a:effectLst/>
                        </a:rPr>
                        <a:t>Наименование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8" marR="4038" marT="11305" marB="1130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>
                          <a:effectLst/>
                        </a:rPr>
                        <a:t>Требования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8" marR="4038" marT="11305" marB="11305"/>
                </a:tc>
              </a:tr>
              <a:tr h="1493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>
                          <a:effectLst/>
                        </a:rPr>
                        <a:t>ГОСТ 32729-2014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8" marR="4038" marT="11305" marB="113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Дороги автомобильные общего пользования. Метод измерения упругого прогиба нежестких дорожных одежд для определения прочности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8" marR="4038" marT="11305" marB="113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100" dirty="0">
                          <a:effectLst/>
                        </a:rPr>
                        <a:t>Измерения упругого прогиба нежестких дорожных одежд выполняют методами динамического и статического нагружений. При методе динамического нагружения падающим грузом значение упругого прогиба нежесткой дорожной одежды на измерителях прогиба и параметры чаши прогиба определяют от действия заданной, динамической (кратковременной) нагрузки, передаваемой на дорожное покрытие через нагрузочную плиту (жесткий штамп).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8" marR="4038" marT="11305" marB="11305"/>
                </a:tc>
              </a:tr>
              <a:tr h="691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>
                          <a:effectLst/>
                        </a:rPr>
                        <a:t>ГОСТ 32825-2014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8" marR="4038" marT="11305" marB="113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>
                          <a:effectLst/>
                        </a:rPr>
                        <a:t>Дороги автомобильные общего пользования. Методы измерения геометрических размеров повреждений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8" marR="4038" marT="11305" marB="113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100" dirty="0">
                          <a:effectLst/>
                        </a:rPr>
                        <a:t>В стандарте предусмотрены методы оценки типовым повреждениям дорожных покрытий, таких как выбоина, сдвиг, просадка, колея, выкрашивание, выпотевание, пролом и т.д.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8" marR="4038" marT="11305" marB="11305"/>
                </a:tc>
              </a:tr>
              <a:tr h="1162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>
                          <a:effectLst/>
                        </a:rPr>
                        <a:t>ГОСТ 33078-2014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8" marR="4038" marT="11305" marB="113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Дороги автомобильные общего пользования. Методы измерения сцепления колеса автомобиля с покрытием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8" marR="4038" marT="11305" marB="113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100" dirty="0">
                          <a:effectLst/>
                        </a:rPr>
                        <a:t>Сцепление колеса автомобиля с покрытием характеризуется величиной показателя коэффициента сцепления, определяемого при полной блокировке ИКС на предварительно увлажненной поверхности покрытия автомобильной дороги при стандартных условиях и последующего вычисления отношения полученной величины к величине нормальной реакции дорожного покрытия.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8" marR="4038" marT="11305" marB="11305"/>
                </a:tc>
              </a:tr>
              <a:tr h="824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>
                          <a:effectLst/>
                        </a:rPr>
                        <a:t>ГОСТ 33101-2014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8" marR="4038" marT="11305" marB="113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Дороги автомобильные общего пользования. Дорожные покрытия. Методы измерения ровности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8" marR="4038" marT="11305" marB="113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100" dirty="0">
                          <a:effectLst/>
                        </a:rPr>
                        <a:t>Оценка продольной ровности покрытия выполняется по ординатам микропрофиля с помощью высокоскоростных профилометрических установок с последующим расчетом международного показателя ровности IRI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8" marR="4038" marT="11305" marB="1130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81328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754" y="1462683"/>
            <a:ext cx="7793591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162" y="1030635"/>
            <a:ext cx="8288213" cy="338554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Рабочее окно  измерительного комплекса</a:t>
            </a:r>
            <a:endParaRPr lang="ru-RU" sz="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8" y="1678707"/>
            <a:ext cx="77247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8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>
                <a:solidFill>
                  <a:srgbClr val="6F3505"/>
                </a:solidFill>
              </a:rPr>
              <a:t>Установка ПКРС-2 РДТ для выполнения  измерений по  ГОСТ 33078 – 2014</a:t>
            </a: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81328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2536" y="1438870"/>
            <a:ext cx="7989865" cy="4680520"/>
          </a:xfrm>
          <a:prstGeom prst="rect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 w="31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431800" h="3302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588" tIns="50295" rIns="100588" bIns="50295" anchor="t"/>
          <a:lstStyle/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C00000"/>
              </a:solidFill>
              <a:latin typeface="Calibri" pitchFamily="34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752" y="2014934"/>
            <a:ext cx="59436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2" y="1510878"/>
            <a:ext cx="2565683" cy="42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" y="1006822"/>
            <a:ext cx="8828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84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433390" y="150395"/>
            <a:ext cx="5578475" cy="36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Диагностическая лаборатория КП-514 СМП</a:t>
            </a:r>
            <a:endParaRPr lang="ru-RU" b="1" dirty="0">
              <a:solidFill>
                <a:srgbClr val="6F350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0040" y="968464"/>
            <a:ext cx="3779912" cy="861774"/>
          </a:xfrm>
          <a:prstGeom prst="rect">
            <a:avLst/>
          </a:prstGeom>
          <a:gradFill>
            <a:gsLst>
              <a:gs pos="24000">
                <a:srgbClr val="DEE7F6"/>
              </a:gs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279400"/>
          </a:sp3d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Передвижная диагностическая </a:t>
            </a: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оснащена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инновационным оборудованием для оценки транспортно-эксплуатационного состояния автомобильных дорог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617" y="874294"/>
            <a:ext cx="4048108" cy="2618329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49884" y="4751273"/>
            <a:ext cx="40825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>
              <a:spcAft>
                <a:spcPts val="0"/>
              </a:spcAft>
            </a:pPr>
            <a:r>
              <a:rPr lang="ru-RU" sz="1600" b="1" kern="50" dirty="0" smtClean="0">
                <a:solidFill>
                  <a:srgbClr val="884106"/>
                </a:solidFill>
                <a:ea typeface="Times New Roman"/>
              </a:rPr>
              <a:t>Фиксация элементов обустройства</a:t>
            </a:r>
          </a:p>
          <a:p>
            <a:pPr marL="12700" indent="-12700">
              <a:spcAft>
                <a:spcPts val="0"/>
              </a:spcAft>
            </a:pPr>
            <a:r>
              <a:rPr lang="ru-RU" sz="1600" b="1" kern="50" dirty="0">
                <a:solidFill>
                  <a:srgbClr val="884106"/>
                </a:solidFill>
                <a:ea typeface="Times New Roman"/>
              </a:rPr>
              <a:t>Фиксация </a:t>
            </a:r>
            <a:r>
              <a:rPr lang="ru-RU" sz="1600" b="1" kern="50" dirty="0" smtClean="0">
                <a:solidFill>
                  <a:srgbClr val="884106"/>
                </a:solidFill>
                <a:ea typeface="Times New Roman"/>
              </a:rPr>
              <a:t>дефектов покрытия</a:t>
            </a:r>
          </a:p>
          <a:p>
            <a:pPr marL="12700" indent="-12700">
              <a:spcAft>
                <a:spcPts val="0"/>
              </a:spcAft>
            </a:pPr>
            <a:r>
              <a:rPr lang="ru-RU" sz="1600" b="1" kern="50" dirty="0" smtClean="0">
                <a:solidFill>
                  <a:srgbClr val="884106"/>
                </a:solidFill>
                <a:ea typeface="Times New Roman"/>
              </a:rPr>
              <a:t>Привязка </a:t>
            </a:r>
            <a:r>
              <a:rPr lang="ru-RU" sz="1600" b="1" kern="50" dirty="0">
                <a:solidFill>
                  <a:srgbClr val="884106"/>
                </a:solidFill>
                <a:ea typeface="Times New Roman"/>
              </a:rPr>
              <a:t>к местности с применением технологии </a:t>
            </a:r>
            <a:r>
              <a:rPr lang="ru-RU" sz="1600" b="1" kern="50" dirty="0" smtClean="0">
                <a:solidFill>
                  <a:srgbClr val="884106"/>
                </a:solidFill>
                <a:ea typeface="Times New Roman"/>
              </a:rPr>
              <a:t>ГЛОНАСС</a:t>
            </a:r>
          </a:p>
          <a:p>
            <a:pPr marL="12700" indent="-12700">
              <a:spcAft>
                <a:spcPts val="0"/>
              </a:spcAft>
            </a:pPr>
            <a:r>
              <a:rPr lang="ru-RU" sz="1600" b="1" kern="50" dirty="0" smtClean="0">
                <a:solidFill>
                  <a:srgbClr val="884106"/>
                </a:solidFill>
                <a:ea typeface="Times New Roman"/>
              </a:rPr>
              <a:t>Автоматизированная обработка </a:t>
            </a:r>
            <a:r>
              <a:rPr lang="ru-RU" sz="1600" b="1" kern="50" dirty="0">
                <a:solidFill>
                  <a:srgbClr val="884106"/>
                </a:solidFill>
                <a:ea typeface="Times New Roman"/>
              </a:rPr>
              <a:t>полученных </a:t>
            </a:r>
            <a:r>
              <a:rPr lang="ru-RU" sz="1600" b="1" kern="50" dirty="0" smtClean="0">
                <a:solidFill>
                  <a:srgbClr val="884106"/>
                </a:solidFill>
                <a:ea typeface="Times New Roman"/>
              </a:rPr>
              <a:t>данных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482" y="1982368"/>
            <a:ext cx="3773445" cy="3577378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129" y="3745011"/>
            <a:ext cx="1584176" cy="1052141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2073" y="3762238"/>
            <a:ext cx="1558239" cy="1034914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3771057"/>
            <a:ext cx="1544960" cy="1026095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8424" y="6381328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1" y="148535"/>
            <a:ext cx="5619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  <a:latin typeface="+mj-lt"/>
                <a:ea typeface="Times New Roman"/>
              </a:rPr>
              <a:t>Передвижная лаборатория </a:t>
            </a:r>
            <a:r>
              <a:rPr lang="ru-RU" b="1" dirty="0">
                <a:solidFill>
                  <a:srgbClr val="6F3505"/>
                </a:solidFill>
                <a:latin typeface="+mj-lt"/>
                <a:ea typeface="Times New Roman"/>
              </a:rPr>
              <a:t>для </a:t>
            </a:r>
            <a:r>
              <a:rPr lang="ru-RU" b="1" dirty="0" smtClean="0">
                <a:solidFill>
                  <a:srgbClr val="6F3505"/>
                </a:solidFill>
                <a:latin typeface="+mj-lt"/>
                <a:ea typeface="Times New Roman"/>
              </a:rPr>
              <a:t>операционного и приемочного контроля качества дорожной разметки</a:t>
            </a:r>
            <a:endParaRPr lang="ru-RU" b="1" dirty="0">
              <a:solidFill>
                <a:srgbClr val="6F3505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1909" y="987661"/>
            <a:ext cx="4082556" cy="1754326"/>
          </a:xfrm>
          <a:prstGeom prst="rect">
            <a:avLst/>
          </a:prstGeom>
          <a:gradFill>
            <a:gsLst>
              <a:gs pos="24000">
                <a:srgbClr val="DEE7F6"/>
              </a:gs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279400"/>
          </a:sp3d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Лаборатория оснащена уникальным мобильным рефлектометром </a:t>
            </a:r>
            <a:r>
              <a:rPr lang="ru-RU" sz="1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Ze</a:t>
            </a:r>
            <a:r>
              <a:rPr lang="en-US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ru-RU" sz="1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ntner</a:t>
            </a: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ZDR</a:t>
            </a:r>
            <a:r>
              <a:rPr 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6020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Оценка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светотехнических характеристик и геометрических параметров дорожной разметки на скорости до 40 км/час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Оценка условий нанесения дорожной разметки (относительной влажности и температуры воздуха и покрытия), измерение коэффициента сцепления на разметке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31543" y="4830629"/>
            <a:ext cx="46657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>
              <a:spcAft>
                <a:spcPts val="0"/>
              </a:spcAft>
            </a:pPr>
            <a:r>
              <a:rPr lang="ru-RU" sz="1200" b="1" kern="50" dirty="0" smtClean="0">
                <a:solidFill>
                  <a:srgbClr val="884106"/>
                </a:solidFill>
                <a:ea typeface="Times New Roman"/>
              </a:rPr>
              <a:t>- Определение </a:t>
            </a:r>
            <a:r>
              <a:rPr lang="ru-RU" sz="1200" b="1" kern="50" dirty="0">
                <a:solidFill>
                  <a:srgbClr val="884106"/>
                </a:solidFill>
                <a:ea typeface="Times New Roman"/>
              </a:rPr>
              <a:t>коэффициента  </a:t>
            </a:r>
            <a:r>
              <a:rPr lang="ru-RU" sz="1200" b="1" kern="50" dirty="0" err="1" smtClean="0">
                <a:solidFill>
                  <a:srgbClr val="884106"/>
                </a:solidFill>
                <a:ea typeface="Times New Roman"/>
              </a:rPr>
              <a:t>световозвращения</a:t>
            </a:r>
            <a:r>
              <a:rPr lang="ru-RU" sz="1200" b="1" kern="50" dirty="0" smtClean="0">
                <a:solidFill>
                  <a:srgbClr val="884106"/>
                </a:solidFill>
                <a:ea typeface="Times New Roman"/>
              </a:rPr>
              <a:t>  </a:t>
            </a:r>
            <a:r>
              <a:rPr lang="ru-RU" sz="1200" b="1" kern="50" dirty="0">
                <a:solidFill>
                  <a:srgbClr val="884106"/>
                </a:solidFill>
                <a:ea typeface="Times New Roman"/>
              </a:rPr>
              <a:t>дорожной разметки при дожде, без движения</a:t>
            </a:r>
            <a:r>
              <a:rPr lang="en-US" sz="1200" b="1" kern="50" dirty="0">
                <a:solidFill>
                  <a:srgbClr val="884106"/>
                </a:solidFill>
                <a:ea typeface="Times New Roman"/>
              </a:rPr>
              <a:t> </a:t>
            </a:r>
            <a:r>
              <a:rPr lang="ru-RU" sz="1200" b="1" kern="50" dirty="0">
                <a:solidFill>
                  <a:srgbClr val="884106"/>
                </a:solidFill>
                <a:ea typeface="Times New Roman"/>
              </a:rPr>
              <a:t>лаборатории,</a:t>
            </a:r>
            <a:r>
              <a:rPr lang="en-US" sz="1200" b="1" kern="50" dirty="0">
                <a:solidFill>
                  <a:srgbClr val="884106"/>
                </a:solidFill>
                <a:ea typeface="Times New Roman"/>
              </a:rPr>
              <a:t> </a:t>
            </a:r>
            <a:r>
              <a:rPr lang="ru-RU" sz="1200" b="1" kern="50" dirty="0">
                <a:solidFill>
                  <a:srgbClr val="884106"/>
                </a:solidFill>
                <a:ea typeface="Times New Roman"/>
              </a:rPr>
              <a:t>обеспечивая искусственное смачивание поверхности автомобильной </a:t>
            </a:r>
            <a:r>
              <a:rPr lang="ru-RU" sz="1200" b="1" kern="50" dirty="0" smtClean="0">
                <a:solidFill>
                  <a:srgbClr val="884106"/>
                </a:solidFill>
                <a:ea typeface="Times New Roman"/>
              </a:rPr>
              <a:t>дороги</a:t>
            </a:r>
          </a:p>
          <a:p>
            <a:pPr marL="12700" indent="-12700">
              <a:spcAft>
                <a:spcPts val="0"/>
              </a:spcAft>
            </a:pPr>
            <a:r>
              <a:rPr lang="ru-RU" sz="1200" b="1" kern="50" dirty="0" smtClean="0">
                <a:solidFill>
                  <a:srgbClr val="884106"/>
                </a:solidFill>
                <a:ea typeface="Times New Roman"/>
              </a:rPr>
              <a:t>- Привязка </a:t>
            </a:r>
            <a:r>
              <a:rPr lang="ru-RU" sz="1200" b="1" kern="50" dirty="0">
                <a:solidFill>
                  <a:srgbClr val="884106"/>
                </a:solidFill>
                <a:ea typeface="Times New Roman"/>
              </a:rPr>
              <a:t>к местности с применением технологии </a:t>
            </a:r>
            <a:r>
              <a:rPr lang="ru-RU" sz="1200" b="1" kern="50" dirty="0" smtClean="0">
                <a:solidFill>
                  <a:srgbClr val="884106"/>
                </a:solidFill>
                <a:ea typeface="Times New Roman"/>
              </a:rPr>
              <a:t>ГЛОНАСС</a:t>
            </a:r>
          </a:p>
          <a:p>
            <a:pPr marL="12700" indent="-12700">
              <a:spcAft>
                <a:spcPts val="0"/>
              </a:spcAft>
            </a:pPr>
            <a:r>
              <a:rPr lang="ru-RU" sz="1200" b="1" kern="50" dirty="0" smtClean="0">
                <a:solidFill>
                  <a:srgbClr val="884106"/>
                </a:solidFill>
                <a:ea typeface="Times New Roman"/>
              </a:rPr>
              <a:t>- Автоматизированная обработка </a:t>
            </a:r>
            <a:r>
              <a:rPr lang="ru-RU" sz="1200" b="1" kern="50" dirty="0">
                <a:solidFill>
                  <a:srgbClr val="884106"/>
                </a:solidFill>
                <a:ea typeface="Times New Roman"/>
              </a:rPr>
              <a:t>полученных </a:t>
            </a:r>
            <a:r>
              <a:rPr lang="ru-RU" sz="1200" b="1" kern="50" dirty="0" smtClean="0">
                <a:solidFill>
                  <a:srgbClr val="884106"/>
                </a:solidFill>
                <a:ea typeface="Times New Roman"/>
              </a:rPr>
              <a:t>данных</a:t>
            </a:r>
          </a:p>
          <a:p>
            <a:pPr marL="12700" indent="-12700">
              <a:spcAft>
                <a:spcPts val="0"/>
              </a:spcAft>
            </a:pPr>
            <a:r>
              <a:rPr lang="ru-RU" sz="1200" b="1" kern="50" dirty="0" smtClean="0">
                <a:solidFill>
                  <a:srgbClr val="884106"/>
                </a:solidFill>
                <a:ea typeface="Times New Roman"/>
              </a:rPr>
              <a:t>- Возможность </a:t>
            </a:r>
            <a:r>
              <a:rPr lang="ru-RU" sz="1200" b="1" kern="50" dirty="0">
                <a:solidFill>
                  <a:srgbClr val="884106"/>
                </a:solidFill>
                <a:ea typeface="Times New Roman"/>
              </a:rPr>
              <a:t>отобразить на карте  данные по разметке </a:t>
            </a:r>
            <a:r>
              <a:rPr lang="ru-RU" sz="1200" b="1" kern="50" dirty="0" smtClean="0">
                <a:solidFill>
                  <a:srgbClr val="884106"/>
                </a:solidFill>
                <a:ea typeface="Times New Roman"/>
              </a:rPr>
              <a:t>средствами ГИС</a:t>
            </a:r>
            <a:endParaRPr lang="ru-RU" sz="1200" b="1" kern="50" dirty="0">
              <a:solidFill>
                <a:srgbClr val="884106"/>
              </a:solidFill>
              <a:ea typeface="Times New Roman"/>
            </a:endParaRPr>
          </a:p>
        </p:txBody>
      </p:sp>
      <p:pic>
        <p:nvPicPr>
          <p:cNvPr id="11" name="Picture 2" descr="C:\Users\Ren\Desktop\ПРЕЗЕНТАЦИЯ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80" y="697011"/>
            <a:ext cx="4064000" cy="304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Ren\Desktop\ПРЕЗЕНТАЦИЯ\Изображение стр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8" y="2954668"/>
            <a:ext cx="3760807" cy="2820605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Picture 5" descr="C:\Users\Ren\Desktop\ПРЕЗЕНТАЦИЯ\untitl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465" y="3480683"/>
            <a:ext cx="1584176" cy="1188132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Picture 3" descr="C:\Users\Ren\Desktop\ПРЕЗЕНТАЦИЯ\Изображение стр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04" y="3480683"/>
            <a:ext cx="1584176" cy="1188132"/>
          </a:xfrm>
          <a:prstGeom prst="rect">
            <a:avLst/>
          </a:prstGeom>
          <a:noFill/>
          <a:ln w="28575">
            <a:solidFill>
              <a:srgbClr val="884106"/>
            </a:solidFill>
            <a:miter lim="800000"/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8424" y="6381328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4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36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Требования стандартов Государственной компании</a:t>
            </a:r>
            <a:endParaRPr lang="ru-RU" b="1" dirty="0">
              <a:solidFill>
                <a:srgbClr val="6F3505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49039"/>
              </p:ext>
            </p:extLst>
          </p:nvPr>
        </p:nvGraphicFramePr>
        <p:xfrm>
          <a:off x="314325" y="949093"/>
          <a:ext cx="8553450" cy="539088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085850"/>
                <a:gridCol w="2495550"/>
                <a:gridCol w="4972050"/>
              </a:tblGrid>
              <a:tr h="21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СТО АВТОДОР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>
                          <a:effectLst/>
                        </a:rPr>
                        <a:t>Наименование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>
                          <a:effectLst/>
                        </a:rPr>
                        <a:t>Требования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/>
                </a:tc>
              </a:tr>
              <a:tr h="1212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2.4-2013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 kern="100" dirty="0">
                          <a:effectLst/>
                        </a:rPr>
                        <a:t>Оценка остаточного ресурса нежестких дорожных конструкций автомобильных дорог Государственной компании «Российские автомобильные дороги» (приказ от 01.07.2013 № 127)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 dirty="0">
                          <a:effectLst/>
                        </a:rPr>
                        <a:t>Оценка состояния дорожных конструкций на текущем этапе эксплуатации, определение их остаточного ресурса и разработки стратегии сохранности и ремонта дорожных конструкций.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 dirty="0">
                          <a:effectLst/>
                        </a:rPr>
                        <a:t>Изложены порядок расчета остаточного ресурса дорожных конструкций на текущем этапе эксплуатации, рекомендации по обоснованию проектных решений на стадии разработки проекта реконструкции с учетом остаточного ресурса дорожных конструкций.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/>
                </a:tc>
              </a:tr>
              <a:tr h="913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10.1-2013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 kern="100">
                          <a:effectLst/>
                        </a:rPr>
                        <a:t>Определение модулей упругости слоев эксплуатируемых дорожных конструкций с использованием установки ударного нагружения (приказ от 05.09.2013 № 179)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>
                          <a:effectLst/>
                        </a:rPr>
                        <a:t>Оценка модулей упругости слоев эксплуатируемых дорожных конструкций (нежестких дорожных одежд) автомобильных дорог.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>
                          <a:effectLst/>
                        </a:rPr>
                        <a:t>Определяет метод оценки модулей упругости слоев эксплуатируемых дорожных конструкций с использованием установок ударного нагружения типа FWD, порядок проведения измерений.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/>
                </a:tc>
              </a:tr>
              <a:tr h="954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10.6-2015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 kern="100">
                          <a:effectLst/>
                        </a:rPr>
                        <a:t>Комплексный динамический мониторинг нежестких дорожных одежд. Правила проведения (приказ от 22.07.2015 № 151)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 dirty="0">
                          <a:effectLst/>
                        </a:rPr>
                        <a:t>Определяет порядок проведения комплексного динамического мониторинга дорожных одежд с целью определения состояния, прочностных и расчетных характеристик материалов конструктивных слоев эксплуатируемых дорожных одежд при разработке проектов реконструкции, капитальных ремонтов и ремонтов автомобильных дорог, а также с целью назначения стратегии сохранности дорожной одежды.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/>
                </a:tc>
              </a:tr>
              <a:tr h="1031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10.2-2014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 dirty="0">
                          <a:effectLst/>
                        </a:rPr>
                        <a:t>Оценка транспортно-эксплуатационного состояния дорожных одежд автомобильных дорог Государственной компании «Автодор» на период выполнения гарантийных обязательств подрядными организациями (приказ от 20.01.2015 № 7)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 dirty="0">
                          <a:effectLst/>
                        </a:rPr>
                        <a:t>Устанавливает требования к значениям технико-эксплуатационных показателей, определяющих транспортно-эксплуатационное состояние дорожных одежд автомобильных дорог Государственной компании «Автодор» в период выполнения гарантийных обязательств подрядными организациями.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/>
                </a:tc>
              </a:tr>
              <a:tr h="1013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2.10-2015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Порядок проведения паспортизации, разработки и актуализации технических паспортов автомобильных дорог Государственной компании «Автодор» (приказ от 24.04.2015 № 63)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117" marR="3117" marT="8727" marB="872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96520" algn="l"/>
                        </a:tabLs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Определяет единый порядок и правила организации и технологии выполнения работ по разработке и актуализации паспортов автомобильных дорог Государственной компании «Автодор» и устанавливает виды, периодичность и состав работ по паспортизации. 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17" marR="3117" marT="8727" marB="872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5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52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sz="1400" b="1" dirty="0" smtClean="0">
                <a:solidFill>
                  <a:srgbClr val="6F3505"/>
                </a:solidFill>
              </a:rPr>
              <a:t>Нормативные документы, регламентирующие </a:t>
            </a:r>
            <a:r>
              <a:rPr lang="ru-RU" sz="1400" b="1" dirty="0">
                <a:solidFill>
                  <a:srgbClr val="6F3505"/>
                </a:solidFill>
              </a:rPr>
              <a:t>требования к ровности дорожных оснований и покрытий</a:t>
            </a: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872427"/>
              </p:ext>
            </p:extLst>
          </p:nvPr>
        </p:nvGraphicFramePr>
        <p:xfrm>
          <a:off x="264696" y="921027"/>
          <a:ext cx="8678779" cy="538824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22563"/>
                <a:gridCol w="3916829"/>
                <a:gridCol w="1007649"/>
                <a:gridCol w="1105162"/>
                <a:gridCol w="975143"/>
                <a:gridCol w="1251433"/>
              </a:tblGrid>
              <a:tr h="137532">
                <a:tc rowSpan="3"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 rowSpan="3"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Нормативный документ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kern="100" spc="0" dirty="0">
                          <a:effectLst/>
                        </a:rPr>
                        <a:t>Регламентируемые параметры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icrosoft Sans Serif"/>
                        <a:ea typeface="Microsoft Sans Serif"/>
                      </a:endParaRPr>
                    </a:p>
                  </a:txBody>
                  <a:tcPr marL="3817" marR="3817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kern="100" spc="0" dirty="0">
                          <a:effectLst/>
                        </a:rPr>
                        <a:t>В период строительства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Microsoft Sans Serif"/>
                        <a:ea typeface="Microsoft Sans Serif"/>
                      </a:endParaRPr>
                    </a:p>
                  </a:txBody>
                  <a:tcPr marL="3817" marR="3817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u="none" strike="noStrike" kern="100" spc="0">
                          <a:effectLst/>
                        </a:rPr>
                        <a:t>В период эксплуатации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Microsoft Sans Serif"/>
                        <a:ea typeface="Microsoft Sans Serif"/>
                      </a:endParaRPr>
                    </a:p>
                  </a:txBody>
                  <a:tcPr marL="3817" marR="3817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6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Средства измерения (СИ)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Нормируемый показатель (НП)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Средства измерения (СИ)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b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Нормируемый показатель (НП)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b"/>
                </a:tc>
              </a:tr>
              <a:tr h="576443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1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СП 34.13330.2012. Актуализированная редакция СНиП 2.05.02-85*. Автомо­бильные </a:t>
                      </a:r>
                      <a:r>
                        <a:rPr lang="ru-RU" sz="1200" kern="1200" dirty="0" smtClean="0">
                          <a:effectLst/>
                        </a:rPr>
                        <a:t>дороги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/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336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Трехметровая рейка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Нивелир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971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Профилометр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336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Просвет под рейкой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542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Разность отме­ток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5425" algn="l"/>
                        </a:tabLst>
                      </a:pPr>
                      <a:r>
                        <a:rPr lang="en-US" sz="800" kern="1200" dirty="0">
                          <a:effectLst/>
                        </a:rPr>
                        <a:t>IRI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</a:tr>
              <a:tr h="576443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2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СП 78.13330.2012. Актуализированная редакция СНиП 3.06.03-85. Автомо­бильные </a:t>
                      </a:r>
                      <a:r>
                        <a:rPr lang="ru-RU" sz="1200" kern="1200" dirty="0" smtClean="0">
                          <a:effectLst/>
                        </a:rPr>
                        <a:t>дороги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/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653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Трехметровая рейка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3177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Нивелир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225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Профилометр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336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Просвет под рейкой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542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Разность отме­ток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5425" algn="l"/>
                        </a:tabLst>
                      </a:pPr>
                      <a:r>
                        <a:rPr lang="en-US" sz="800" kern="1200" dirty="0">
                          <a:effectLst/>
                        </a:rPr>
                        <a:t>IRI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-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</a:tr>
              <a:tr h="576443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3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ОДН 218.0.006-2002. Правила диагно­стики и оценки состояния автомобиль­ных </a:t>
                      </a:r>
                      <a:r>
                        <a:rPr lang="ru-RU" sz="1200" kern="1200" dirty="0" smtClean="0">
                          <a:effectLst/>
                        </a:rPr>
                        <a:t>дорог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535" algn="l"/>
                        </a:tabLst>
                      </a:pPr>
                      <a:r>
                        <a:rPr lang="ru-RU" sz="800" kern="1200" dirty="0" err="1">
                          <a:effectLst/>
                        </a:rPr>
                        <a:t>Толчкомер</a:t>
                      </a:r>
                      <a:endParaRPr lang="ru-RU" sz="800" kern="1200" dirty="0">
                        <a:effectLst/>
                      </a:endParaRPr>
                    </a:p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542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ПКРС - 2У</a:t>
                      </a:r>
                    </a:p>
                    <a:p>
                      <a:pPr marL="0" indent="-2667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542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Трехметровая рейка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336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Показатель </a:t>
                      </a:r>
                      <a:r>
                        <a:rPr lang="ru-RU" sz="800" kern="1200" dirty="0" err="1">
                          <a:effectLst/>
                        </a:rPr>
                        <a:t>толчкомера</a:t>
                      </a:r>
                      <a:r>
                        <a:rPr lang="ru-RU" sz="800" kern="1200" dirty="0">
                          <a:effectLst/>
                        </a:rPr>
                        <a:t> ТХК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542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Показатель ПКРС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225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Процент пре­вышений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</a:tr>
              <a:tr h="632647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4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СТО МАДИ 02066517.1-2006. Дороги автомобильные общего пользования. Диагностика. Определение продольного микропрофиля дорожной поверхности и международного показателя ровности IRI. Общие требования и порядок </a:t>
                      </a:r>
                      <a:r>
                        <a:rPr lang="ru-RU" sz="1000" kern="1200" dirty="0" smtClean="0">
                          <a:effectLst/>
                        </a:rPr>
                        <a:t>проведения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018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Профилометр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Метод расчета IRI и спек­тральной плотности дисперсии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Спектральная плот­ность дисперсии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53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 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indent="-2667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 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</a:tr>
              <a:tr h="286273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5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Руководство по оценке ровности до­рожных покрытий </a:t>
                      </a:r>
                      <a:r>
                        <a:rPr lang="ru-RU" sz="1200" kern="1200" dirty="0" err="1" smtClean="0">
                          <a:effectLst/>
                        </a:rPr>
                        <a:t>толчкомером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-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535" algn="l"/>
                        </a:tabLst>
                      </a:pPr>
                      <a:r>
                        <a:rPr lang="ru-RU" sz="800" kern="1200">
                          <a:effectLst/>
                        </a:rPr>
                        <a:t>Толчкомер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indent="-2667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 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</a:tr>
              <a:tr h="506118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6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ВСН 24-88. Технические правила ре­монта и содержания автомобильных </a:t>
                      </a:r>
                      <a:r>
                        <a:rPr lang="ru-RU" sz="1200" kern="1200" dirty="0" smtClean="0">
                          <a:effectLst/>
                        </a:rPr>
                        <a:t>дорог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535" algn="l"/>
                        </a:tabLst>
                      </a:pPr>
                      <a:r>
                        <a:rPr lang="ru-RU" sz="800" kern="1200">
                          <a:effectLst/>
                        </a:rPr>
                        <a:t>Толчкомер</a:t>
                      </a:r>
                    </a:p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5425" algn="l"/>
                        </a:tabLst>
                      </a:pPr>
                      <a:r>
                        <a:rPr lang="ru-RU" sz="800" kern="1200">
                          <a:effectLst/>
                        </a:rPr>
                        <a:t>ПКРС - 2У</a:t>
                      </a:r>
                    </a:p>
                    <a:p>
                      <a:pPr marL="0" indent="-2794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5425" algn="l"/>
                        </a:tabLst>
                      </a:pPr>
                      <a:r>
                        <a:rPr lang="ru-RU" sz="800" kern="1200">
                          <a:effectLst/>
                        </a:rPr>
                        <a:t>Трехметровая рейка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indent="-2667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018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Показатель </a:t>
                      </a:r>
                      <a:r>
                        <a:rPr lang="ru-RU" sz="800" kern="1200" dirty="0" err="1">
                          <a:effectLst/>
                        </a:rPr>
                        <a:t>толчкомера</a:t>
                      </a:r>
                      <a:r>
                        <a:rPr lang="ru-RU" sz="800" kern="1200" dirty="0">
                          <a:effectLst/>
                        </a:rPr>
                        <a:t> ТХК</a:t>
                      </a:r>
                    </a:p>
                    <a:p>
                      <a:pPr marL="0" indent="-2667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542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Показатель ПКРС</a:t>
                      </a:r>
                    </a:p>
                    <a:p>
                      <a:pPr marL="0" indent="-2667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971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Процент пре­вышений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</a:tr>
              <a:tr h="429410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7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ГОСТ 30412-96. Дороги автомобильные и аэродромы. Методы измерений не­ровностей оснований и </a:t>
                      </a:r>
                      <a:r>
                        <a:rPr lang="ru-RU" sz="1200" kern="1200" dirty="0" smtClean="0">
                          <a:effectLst/>
                        </a:rPr>
                        <a:t>покрытий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336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Рейка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542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Нивелир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535" algn="l"/>
                        </a:tabLst>
                      </a:pPr>
                      <a:r>
                        <a:rPr lang="ru-RU" sz="800" kern="1200">
                          <a:effectLst/>
                        </a:rPr>
                        <a:t>ПКРС-2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indent="-2667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</a:tr>
              <a:tr h="379588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8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ГОСТ 50597-93. Автомобильные дороги и улицы. Требования к эксплуатацион­ному состоянию, допустимому по усло­виям обеспечения безопасности дорож­ного </a:t>
                      </a:r>
                      <a:r>
                        <a:rPr lang="ru-RU" sz="1000" kern="1200" dirty="0" smtClean="0">
                          <a:effectLst/>
                        </a:rPr>
                        <a:t>движения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-</a:t>
                      </a:r>
                      <a:endParaRPr lang="ru-RU" sz="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018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ПКРС-2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Трехметровая рейка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018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Показатель ПКРС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542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Просвет под рейкой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</a:tr>
              <a:tr h="379588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9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ОДМ 218.4.005-2010. Рекомендации по обеспечению безопасности движения на автомобильных дорогах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-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1336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Рейка</a:t>
                      </a: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800" kern="1200" dirty="0" err="1">
                          <a:effectLst/>
                        </a:rPr>
                        <a:t>Т</a:t>
                      </a:r>
                      <a:r>
                        <a:rPr lang="ru-RU" sz="800" kern="1200" dirty="0" err="1" smtClean="0">
                          <a:effectLst/>
                        </a:rPr>
                        <a:t>олчкомер</a:t>
                      </a:r>
                      <a:endParaRPr lang="ru-RU" sz="800" kern="1200" dirty="0">
                        <a:effectLst/>
                      </a:endParaRPr>
                    </a:p>
                    <a:p>
                      <a:pPr marL="0" lvl="0" indent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+mj-lt"/>
                        <a:buNone/>
                        <a:tabLst>
                          <a:tab pos="22225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ПКРС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  <a:tc>
                  <a:txBody>
                    <a:bodyPr/>
                    <a:lstStyle/>
                    <a:p>
                      <a:pPr marL="0" indent="-2667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Просвет под рейкой</a:t>
                      </a:r>
                    </a:p>
                    <a:p>
                      <a:pPr marL="0" indent="-2667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5425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Показатель </a:t>
                      </a:r>
                      <a:r>
                        <a:rPr lang="ru-RU" sz="800" kern="1200" dirty="0" err="1">
                          <a:effectLst/>
                        </a:rPr>
                        <a:t>толчкомера</a:t>
                      </a:r>
                      <a:endParaRPr lang="ru-RU" sz="800" kern="1200" dirty="0">
                        <a:effectLst/>
                      </a:endParaRPr>
                    </a:p>
                    <a:p>
                      <a:pPr marL="0" indent="-2667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2250" algn="l"/>
                        </a:tabLst>
                      </a:pPr>
                      <a:r>
                        <a:rPr lang="ru-RU" sz="800" kern="1200" dirty="0">
                          <a:effectLst/>
                        </a:rPr>
                        <a:t>Показатель ПКРС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7" marR="381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1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36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Требования к ровности по показателю </a:t>
            </a:r>
            <a:r>
              <a:rPr lang="en-US" b="1" dirty="0" smtClean="0">
                <a:solidFill>
                  <a:srgbClr val="6F3505"/>
                </a:solidFill>
              </a:rPr>
              <a:t>IRI</a:t>
            </a:r>
            <a:endParaRPr lang="ru-RU" b="1" dirty="0">
              <a:solidFill>
                <a:srgbClr val="6F3505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795389"/>
              </p:ext>
            </p:extLst>
          </p:nvPr>
        </p:nvGraphicFramePr>
        <p:xfrm>
          <a:off x="433390" y="1203881"/>
          <a:ext cx="8453935" cy="334911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49452"/>
                <a:gridCol w="3200400"/>
                <a:gridCol w="1993733"/>
                <a:gridCol w="1247775"/>
                <a:gridCol w="1362575"/>
              </a:tblGrid>
              <a:tr h="531056">
                <a:tc rowSpan="2">
                  <a:txBody>
                    <a:bodyPr/>
                    <a:lstStyle/>
                    <a:p>
                      <a:pPr marL="127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>
                          <a:effectLst/>
                        </a:rPr>
                        <a:t>Покрытия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Приемка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Microsoft Sans Serif"/>
                        <a:ea typeface="Microsoft Sans Serif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>
                          <a:effectLst/>
                        </a:rPr>
                        <a:t>Гарантийный период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Microsoft Sans Serif"/>
                        <a:ea typeface="Microsoft Sans Serif"/>
                      </a:endParaRPr>
                    </a:p>
                  </a:txBody>
                  <a:tcPr marL="6350" marR="6350" marT="0" marB="0"/>
                </a:tc>
              </a:tr>
              <a:tr h="903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СП 78.13330.2012. Актуализированная редакция СНиП 3.06.03-85*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>
                          <a:effectLst/>
                        </a:rPr>
                        <a:t>СТО АВТОДОР 10.2-2014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4660">
                <a:tc rowSpan="2">
                  <a:txBody>
                    <a:bodyPr/>
                    <a:lstStyle/>
                    <a:p>
                      <a:pPr marL="165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 smtClean="0">
                          <a:effectLst/>
                        </a:rPr>
                        <a:t>1</a:t>
                      </a:r>
                      <a:r>
                        <a:rPr lang="ru-RU" sz="1200" kern="100" dirty="0"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>
                          <a:effectLst/>
                        </a:rPr>
                        <a:t>Асфальтобетонные и монолитные цементобе­тонные покрытия:</a:t>
                      </a:r>
                      <a:endParaRPr lang="ru-RU" sz="1200" dirty="0">
                        <a:effectLst/>
                      </a:endParaRPr>
                    </a:p>
                    <a:p>
                      <a:pPr marL="304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>
                          <a:effectLst/>
                        </a:rPr>
                        <a:t>- дороги I категории;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до 2,2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1,4 (2,9)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1,7 (3,5)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2,6 (3,2)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2,9 (3,9)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</a:tr>
              <a:tr h="25115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>
                          <a:effectLst/>
                        </a:rPr>
                        <a:t>- дороги </a:t>
                      </a:r>
                      <a:r>
                        <a:rPr lang="en-US" sz="1200" u="none" strike="noStrike" kern="100" spc="0" dirty="0">
                          <a:effectLst/>
                        </a:rPr>
                        <a:t>II</a:t>
                      </a:r>
                      <a:r>
                        <a:rPr lang="ru-RU" sz="1200" u="none" strike="noStrike" kern="100" spc="0" dirty="0">
                          <a:effectLst/>
                        </a:rPr>
                        <a:t>, </a:t>
                      </a:r>
                      <a:r>
                        <a:rPr lang="en-US" sz="1200" u="none" strike="noStrike" kern="100" spc="0" dirty="0">
                          <a:effectLst/>
                        </a:rPr>
                        <a:t>III </a:t>
                      </a:r>
                      <a:r>
                        <a:rPr lang="ru-RU" sz="1200" u="none" strike="noStrike" kern="100" spc="0" dirty="0">
                          <a:effectLst/>
                        </a:rPr>
                        <a:t>категорий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101">
                <a:tc rowSpan="2">
                  <a:txBody>
                    <a:bodyPr/>
                    <a:lstStyle/>
                    <a:p>
                      <a:pPr marL="165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 smtClean="0">
                          <a:effectLst/>
                        </a:rPr>
                        <a:t>2</a:t>
                      </a:r>
                      <a:r>
                        <a:rPr lang="ru-RU" sz="1200" kern="100" dirty="0"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>
                          <a:effectLst/>
                        </a:rPr>
                        <a:t>Усовершенствованные виды покрытий:</a:t>
                      </a:r>
                      <a:endParaRPr lang="ru-RU" sz="1200" dirty="0">
                        <a:effectLst/>
                      </a:endParaRPr>
                    </a:p>
                    <a:p>
                      <a:pPr marL="304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>
                          <a:effectLst/>
                        </a:rPr>
                        <a:t>- дороги III категории;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до 2,6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(4,0)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---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(5,0)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00" spc="0" dirty="0">
                          <a:effectLst/>
                        </a:rPr>
                        <a:t>---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</a:tr>
              <a:tr h="25115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kern="100" spc="0" dirty="0">
                          <a:effectLst/>
                        </a:rPr>
                        <a:t>- дороги </a:t>
                      </a:r>
                      <a:r>
                        <a:rPr lang="en-US" sz="1200" u="none" strike="noStrike" kern="100" spc="0" dirty="0">
                          <a:effectLst/>
                        </a:rPr>
                        <a:t>IV </a:t>
                      </a:r>
                      <a:r>
                        <a:rPr lang="ru-RU" sz="1200" u="none" strike="noStrike" kern="100" spc="0" dirty="0">
                          <a:effectLst/>
                        </a:rPr>
                        <a:t>и </a:t>
                      </a:r>
                      <a:r>
                        <a:rPr lang="en-US" sz="1200" u="none" strike="noStrike" kern="100" spc="0" dirty="0">
                          <a:effectLst/>
                        </a:rPr>
                        <a:t>V </a:t>
                      </a:r>
                      <a:r>
                        <a:rPr lang="ru-RU" sz="1200" u="none" strike="noStrike" kern="100" spc="0" dirty="0">
                          <a:effectLst/>
                        </a:rPr>
                        <a:t>категорий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Sans Serif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33389" y="4667908"/>
            <a:ext cx="8453935" cy="1211524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Период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ухудшения ровности дорожного покрытия до состояния, при котором резко возрастает вероятность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ДТП (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проект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ГОСТ 50597):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группы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дорог А (категория доро­ги I) -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IRI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&lt; 4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группы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дорог Б (категория II) -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IRI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&lt; 4,5; 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группы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дорог В (категория III) -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IRI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&lt; 5,0 (асфальтобетон).</a:t>
            </a:r>
          </a:p>
        </p:txBody>
      </p:sp>
    </p:spTree>
    <p:extLst>
      <p:ext uri="{BB962C8B-B14F-4D97-AF65-F5344CB8AC3E}">
        <p14:creationId xmlns:p14="http://schemas.microsoft.com/office/powerpoint/2010/main" val="23097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36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b="1" dirty="0" smtClean="0">
                <a:solidFill>
                  <a:srgbClr val="6F3505"/>
                </a:solidFill>
              </a:rPr>
              <a:t>Требования к ТЭП на объектах ГЧП ГК «Автодор»</a:t>
            </a:r>
            <a:endParaRPr lang="ru-RU" b="1" dirty="0">
              <a:solidFill>
                <a:srgbClr val="6F3505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3389" y="4667908"/>
            <a:ext cx="8453935" cy="1211524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Период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ухудшения ровности дорожного покрытия до состояния, при котором резко возрастает вероятность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ДТП (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проект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ГОСТ 50597):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группы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дорог А (категория доро­ги I) -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IRI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&lt; 4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группы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дорог Б (категория II) -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IRI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&lt; 4,5; 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группы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дорог В (категория III) -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IRI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&lt; 5,0 (асфальтобетон).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287971"/>
              </p:ext>
            </p:extLst>
          </p:nvPr>
        </p:nvGraphicFramePr>
        <p:xfrm>
          <a:off x="321116" y="870284"/>
          <a:ext cx="8566207" cy="54522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229"/>
                <a:gridCol w="945819"/>
                <a:gridCol w="314719"/>
                <a:gridCol w="1352854"/>
                <a:gridCol w="1066800"/>
                <a:gridCol w="2350168"/>
                <a:gridCol w="1130969"/>
                <a:gridCol w="1010649"/>
              </a:tblGrid>
              <a:tr h="72040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ТЭП</a:t>
                      </a:r>
                      <a:endParaRPr lang="ru-RU" sz="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</a:rPr>
                        <a:t>Ед. изм.</a:t>
                      </a:r>
                      <a:endParaRPr lang="ru-RU" sz="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и значение ТЭП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</a:rPr>
                        <a:t>Значение ТЭП на  Дату истечения срока действия Соглашения</a:t>
                      </a:r>
                      <a:endParaRPr lang="ru-RU" sz="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</a:rPr>
                        <a:t>Периодичность проведения оценки</a:t>
                      </a:r>
                      <a:endParaRPr lang="ru-RU" sz="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</a:tr>
              <a:tr h="722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</a:rPr>
                        <a:t>При приемке Объекта в эксплуатацию</a:t>
                      </a:r>
                      <a:endParaRPr lang="ru-RU" sz="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</a:rPr>
                        <a:t>С начала по 4 год эксплуатации</a:t>
                      </a:r>
                      <a:endParaRPr lang="ru-RU" sz="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</a:rPr>
                        <a:t>В период эксплуатации с 5 года эксплуатации до даты начала работ по  Капитальному ремонту</a:t>
                      </a:r>
                      <a:endParaRPr lang="ru-RU" sz="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8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/>
                </a:tc>
                <a:tc gridSpan="7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</a:rPr>
                        <a:t>Покрытие проезжей части, краевые полосы у обочин, полосы безопасности на разделительной полосе</a:t>
                      </a:r>
                      <a:endParaRPr lang="ru-RU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81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1.</a:t>
                      </a:r>
                      <a:endParaRPr lang="ru-RU" sz="10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/>
                </a:tc>
                <a:tc gridSpan="7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Ровность </a:t>
                      </a:r>
                      <a:r>
                        <a:rPr lang="ru-RU" sz="1000" dirty="0">
                          <a:effectLst/>
                        </a:rPr>
                        <a:t>дорожного покрытия 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3039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1.1.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</a:rPr>
                        <a:t>Продольная ровность (значения ТЭП по IRI)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</a:rPr>
                        <a:t>м/км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Менее 1,4 на всей протяженности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Менее 1,9 на всей протяженности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Менее 1,9 на 85% протяженности;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от 1,9 до 2,2 на 15% протяженности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Менее 1,9 на всей протяженности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весенний, осенний периоды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</a:tr>
              <a:tr h="62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</a:rPr>
                        <a:t>Критическим значением ТЭП продольной ровности является наличие на более, чем 15 % протяженности Участка проведения измерений значений ровности свыше 2,2 м/км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3039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</a:rPr>
                        <a:t>1.2.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</a:rPr>
                        <a:t>Поперечная ровность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</a:rPr>
                        <a:t>мм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определяется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более 5% до 10 мм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более 15% до 20 мм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более 5% до 10 мм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весенний, осенний периоды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</a:tr>
              <a:tr h="62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</a:rPr>
                        <a:t>Критическим значением ТЭП поперечной ровности является ее наличие (свыше 20 мм) более  15%  от протяженности Участка проведения измерений или наличие участков с поперечной ровностью свыше 40 мм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3039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</a:rPr>
                        <a:t>2.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 row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</a:rPr>
                        <a:t>Коэффициент сцепления колеса автомобиля с </a:t>
                      </a:r>
                      <a:r>
                        <a:rPr lang="ru-RU" sz="1000" dirty="0" smtClean="0">
                          <a:effectLst/>
                        </a:rPr>
                        <a:t>покрытием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менее 0,3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менее 0,3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менее 0,3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менее 0,3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весенний, осенний периоды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</a:tr>
              <a:tr h="62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</a:rPr>
                        <a:t>Критическим значением ТЭП коэффициента сцепления является снижение его величины до 0,3 на более, чем 15 % протяженности Участка проведения измерений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832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</a:rPr>
                        <a:t>3.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</a:rPr>
                        <a:t>Коэффициент прочности дорожной одежды 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менее 1,3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определяется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менее 1,0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менее 1,25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1 раз в год (весенний период)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3" marR="5873" marT="0" marB="0"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052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9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58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sz="1600" b="1" dirty="0" smtClean="0">
                <a:solidFill>
                  <a:srgbClr val="6F3505"/>
                </a:solidFill>
              </a:rPr>
              <a:t>Изменение ровности дорожного покрытия</a:t>
            </a:r>
          </a:p>
          <a:p>
            <a:r>
              <a:rPr lang="ru-RU" sz="1600" b="1" dirty="0" smtClean="0">
                <a:solidFill>
                  <a:srgbClr val="6F3505"/>
                </a:solidFill>
              </a:rPr>
              <a:t>(по данным ФАУ «</a:t>
            </a:r>
            <a:r>
              <a:rPr lang="ru-RU" sz="1600" b="1" dirty="0" err="1" smtClean="0">
                <a:solidFill>
                  <a:srgbClr val="6F3505"/>
                </a:solidFill>
              </a:rPr>
              <a:t>РосДорНИИ</a:t>
            </a:r>
            <a:r>
              <a:rPr lang="ru-RU" sz="1600" b="1" dirty="0" smtClean="0">
                <a:solidFill>
                  <a:srgbClr val="6F3505"/>
                </a:solidFill>
              </a:rPr>
              <a:t>»)</a:t>
            </a:r>
            <a:endParaRPr lang="ru-RU" sz="1600" b="1" dirty="0">
              <a:solidFill>
                <a:srgbClr val="6F3505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3388" y="5018391"/>
            <a:ext cx="8453935" cy="1211524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этап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1 - ввод дороги в эксплуатацию, IRI &lt; 1,7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этап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2 - период гарантийных обязательств - 5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лет, IRI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&lt; 2,5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этап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3 - период окончания межремонтного срока службы, IRI &lt; 3,4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этап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4 - период увеличения вероятности ДТП, IRI &gt; 4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 descr="C:\Users\SHAMRA~1.ENG\AppData\Local\Temp\FineReader12.00\media\image1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9" y="775251"/>
            <a:ext cx="7190142" cy="4243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8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433390" y="190500"/>
            <a:ext cx="5578475" cy="58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>
            <a:spAutoFit/>
          </a:bodyPr>
          <a:lstStyle/>
          <a:p>
            <a:r>
              <a:rPr lang="ru-RU" sz="1600" b="1" dirty="0" smtClean="0">
                <a:solidFill>
                  <a:srgbClr val="6F3505"/>
                </a:solidFill>
              </a:rPr>
              <a:t>Изменение ровности дорожного покрытия</a:t>
            </a:r>
          </a:p>
          <a:p>
            <a:r>
              <a:rPr lang="ru-RU" sz="1600" b="1" dirty="0" smtClean="0">
                <a:solidFill>
                  <a:srgbClr val="6F3505"/>
                </a:solidFill>
              </a:rPr>
              <a:t>(по данным Государственной компании «Автодор»)</a:t>
            </a:r>
            <a:endParaRPr lang="ru-RU" sz="1600" b="1" dirty="0">
              <a:solidFill>
                <a:srgbClr val="6F3505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453336"/>
            <a:ext cx="9144000" cy="127397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1628" tIns="40814" rIns="81628" bIns="40814" anchor="ctr"/>
          <a:lstStyle/>
          <a:p>
            <a:pPr algn="ctr">
              <a:defRPr/>
            </a:pPr>
            <a:endParaRPr lang="en-US" sz="800" dirty="0">
              <a:solidFill>
                <a:srgbClr val="45545F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8424" y="6365556"/>
            <a:ext cx="647626" cy="3029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887617"/>
            <a:ext cx="8461353" cy="537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7461</TotalTime>
  <Words>3266</Words>
  <Application>Microsoft Office PowerPoint</Application>
  <PresentationFormat>Экран (4:3)</PresentationFormat>
  <Paragraphs>819</Paragraphs>
  <Slides>33</Slides>
  <Notes>26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тенденциях в развитии нормативной базы органических вяжущих материалов</dc:title>
  <dc:creator>Алексей Бунчик</dc:creator>
  <cp:lastModifiedBy>Егорова Алла Сергеевна</cp:lastModifiedBy>
  <cp:revision>97</cp:revision>
  <cp:lastPrinted>2015-10-27T05:27:25Z</cp:lastPrinted>
  <dcterms:created xsi:type="dcterms:W3CDTF">2014-04-09T13:39:40Z</dcterms:created>
  <dcterms:modified xsi:type="dcterms:W3CDTF">2015-11-13T11:38:55Z</dcterms:modified>
</cp:coreProperties>
</file>